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Condense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C0BAE9-824B-4F52-B696-953CD0375C14}">
  <a:tblStyle styleId="{74C0BAE9-824B-4F52-B696-953CD0375C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Condensed-bold.fntdata"/><Relationship Id="rId20" Type="http://schemas.openxmlformats.org/officeDocument/2006/relationships/slide" Target="slides/slide14.xml"/><Relationship Id="rId42" Type="http://schemas.openxmlformats.org/officeDocument/2006/relationships/font" Target="fonts/RobotoCondensed-boldItalic.fntdata"/><Relationship Id="rId41" Type="http://schemas.openxmlformats.org/officeDocument/2006/relationships/font" Target="fonts/RobotoCondense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Condensed-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 your company profile, business problem being addressed, benefits\disadvantages/challenges and final recommendations.</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805c5dab32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805c5dab32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05c5dab32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805c5dab32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805c5dab32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805c5dab32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rgbClr val="45539B"/>
                </a:solidFill>
                <a:latin typeface="Roboto Condensed"/>
                <a:ea typeface="Roboto Condensed"/>
                <a:cs typeface="Roboto Condensed"/>
                <a:sym typeface="Roboto Condensed"/>
              </a:rPr>
              <a:t>The same process was used for both the datasets after importing them. The analysis was conducted on Jupyter Hub on Visual Studio Code using Python.</a:t>
            </a:r>
            <a:endParaRPr b="1" sz="1200">
              <a:solidFill>
                <a:srgbClr val="45539B"/>
              </a:solidFill>
              <a:latin typeface="Roboto Condensed"/>
              <a:ea typeface="Roboto Condensed"/>
              <a:cs typeface="Roboto Condensed"/>
              <a:sym typeface="Roboto Condensed"/>
            </a:endParaRPr>
          </a:p>
          <a:p>
            <a:pPr indent="0" lvl="0" marL="0" rtl="0" algn="l">
              <a:lnSpc>
                <a:spcPct val="150000"/>
              </a:lnSpc>
              <a:spcBef>
                <a:spcPts val="0"/>
              </a:spcBef>
              <a:spcAft>
                <a:spcPts val="0"/>
              </a:spcAft>
              <a:buClr>
                <a:schemeClr val="dk1"/>
              </a:buClr>
              <a:buSzPts val="1100"/>
              <a:buFont typeface="Arial"/>
              <a:buNone/>
            </a:pPr>
            <a:r>
              <a:rPr lang="en" sz="1200">
                <a:solidFill>
                  <a:srgbClr val="45539B"/>
                </a:solidFill>
                <a:latin typeface="Roboto Condensed"/>
                <a:ea typeface="Roboto Condensed"/>
                <a:cs typeface="Roboto Condensed"/>
                <a:sym typeface="Roboto Condensed"/>
              </a:rPr>
              <a:t>1.Check for any empty business lists</a:t>
            </a:r>
            <a:endParaRPr sz="1200">
              <a:solidFill>
                <a:srgbClr val="45539B"/>
              </a:solidFill>
              <a:latin typeface="Roboto Condensed"/>
              <a:ea typeface="Roboto Condensed"/>
              <a:cs typeface="Roboto Condensed"/>
              <a:sym typeface="Roboto Condensed"/>
            </a:endParaRPr>
          </a:p>
          <a:p>
            <a:pPr indent="0" lvl="0" marL="0" rtl="0" algn="l">
              <a:lnSpc>
                <a:spcPct val="150000"/>
              </a:lnSpc>
              <a:spcBef>
                <a:spcPts val="0"/>
              </a:spcBef>
              <a:spcAft>
                <a:spcPts val="0"/>
              </a:spcAft>
              <a:buClr>
                <a:schemeClr val="dk1"/>
              </a:buClr>
              <a:buSzPts val="1100"/>
              <a:buFont typeface="Arial"/>
              <a:buNone/>
            </a:pPr>
            <a:r>
              <a:rPr lang="en" sz="1200">
                <a:solidFill>
                  <a:srgbClr val="45539B"/>
                </a:solidFill>
                <a:latin typeface="Roboto Condensed"/>
                <a:ea typeface="Roboto Condensed"/>
                <a:cs typeface="Roboto Condensed"/>
                <a:sym typeface="Roboto Condensed"/>
              </a:rPr>
              <a:t>2.Save the compiled data into dataframe and remove any empty data</a:t>
            </a:r>
            <a:endParaRPr sz="1200">
              <a:solidFill>
                <a:srgbClr val="45539B"/>
              </a:solidFill>
              <a:latin typeface="Roboto Condensed"/>
              <a:ea typeface="Roboto Condensed"/>
              <a:cs typeface="Roboto Condensed"/>
              <a:sym typeface="Roboto Condensed"/>
            </a:endParaRPr>
          </a:p>
          <a:p>
            <a:pPr indent="0" lvl="0" marL="0" rtl="0" algn="l">
              <a:lnSpc>
                <a:spcPct val="150000"/>
              </a:lnSpc>
              <a:spcBef>
                <a:spcPts val="0"/>
              </a:spcBef>
              <a:spcAft>
                <a:spcPts val="0"/>
              </a:spcAft>
              <a:buClr>
                <a:schemeClr val="dk1"/>
              </a:buClr>
              <a:buSzPts val="1100"/>
              <a:buFont typeface="Arial"/>
              <a:buNone/>
            </a:pPr>
            <a:r>
              <a:rPr lang="en" sz="1200">
                <a:solidFill>
                  <a:srgbClr val="45539B"/>
                </a:solidFill>
                <a:latin typeface="Roboto Condensed"/>
                <a:ea typeface="Roboto Condensed"/>
                <a:cs typeface="Roboto Condensed"/>
                <a:sym typeface="Roboto Condensed"/>
              </a:rPr>
              <a:t>4.Sort and drop duplicate values and remove columns that are not necessary</a:t>
            </a:r>
            <a:endParaRPr sz="1200">
              <a:solidFill>
                <a:srgbClr val="45539B"/>
              </a:solidFill>
              <a:latin typeface="Roboto Condensed"/>
              <a:ea typeface="Roboto Condensed"/>
              <a:cs typeface="Roboto Condensed"/>
              <a:sym typeface="Roboto Condensed"/>
            </a:endParaRPr>
          </a:p>
          <a:p>
            <a:pPr indent="0" lvl="0" marL="0" rtl="0" algn="l">
              <a:lnSpc>
                <a:spcPct val="150000"/>
              </a:lnSpc>
              <a:spcBef>
                <a:spcPts val="0"/>
              </a:spcBef>
              <a:spcAft>
                <a:spcPts val="0"/>
              </a:spcAft>
              <a:buClr>
                <a:schemeClr val="dk1"/>
              </a:buClr>
              <a:buSzPts val="1100"/>
              <a:buFont typeface="Arial"/>
              <a:buNone/>
            </a:pPr>
            <a:r>
              <a:rPr lang="en" sz="1200">
                <a:solidFill>
                  <a:srgbClr val="45539B"/>
                </a:solidFill>
                <a:latin typeface="Roboto Condensed"/>
                <a:ea typeface="Roboto Condensed"/>
                <a:cs typeface="Roboto Condensed"/>
                <a:sym typeface="Roboto Condensed"/>
              </a:rPr>
              <a:t>5.Get dummy variables for categorical columns and combine new columns with original dataframe</a:t>
            </a:r>
            <a:endParaRPr sz="1200">
              <a:solidFill>
                <a:srgbClr val="45539B"/>
              </a:solidFill>
              <a:latin typeface="Roboto Condensed"/>
              <a:ea typeface="Roboto Condensed"/>
              <a:cs typeface="Roboto Condensed"/>
              <a:sym typeface="Roboto Condensed"/>
            </a:endParaRPr>
          </a:p>
          <a:p>
            <a:pPr indent="0" lvl="0" marL="0" rtl="0" algn="l">
              <a:lnSpc>
                <a:spcPct val="150000"/>
              </a:lnSpc>
              <a:spcBef>
                <a:spcPts val="0"/>
              </a:spcBef>
              <a:spcAft>
                <a:spcPts val="0"/>
              </a:spcAft>
              <a:buClr>
                <a:schemeClr val="dk1"/>
              </a:buClr>
              <a:buSzPts val="1100"/>
              <a:buFont typeface="Arial"/>
              <a:buNone/>
            </a:pPr>
            <a:r>
              <a:rPr lang="en" sz="1200">
                <a:solidFill>
                  <a:srgbClr val="45539B"/>
                </a:solidFill>
                <a:latin typeface="Roboto Condensed"/>
                <a:ea typeface="Roboto Condensed"/>
                <a:cs typeface="Roboto Condensed"/>
                <a:sym typeface="Roboto Condensed"/>
              </a:rPr>
              <a:t>6. Find the most frequent categories (anything with over a set cap)</a:t>
            </a:r>
            <a:endParaRPr sz="1200">
              <a:solidFill>
                <a:srgbClr val="45539B"/>
              </a:solidFill>
              <a:latin typeface="Roboto Condensed"/>
              <a:ea typeface="Roboto Condensed"/>
              <a:cs typeface="Roboto Condensed"/>
              <a:sym typeface="Roboto Condensed"/>
            </a:endParaRPr>
          </a:p>
          <a:p>
            <a:pPr indent="0" lvl="0" marL="0" rtl="0" algn="l">
              <a:lnSpc>
                <a:spcPct val="150000"/>
              </a:lnSpc>
              <a:spcBef>
                <a:spcPts val="0"/>
              </a:spcBef>
              <a:spcAft>
                <a:spcPts val="0"/>
              </a:spcAft>
              <a:buClr>
                <a:schemeClr val="dk1"/>
              </a:buClr>
              <a:buSzPts val="1100"/>
              <a:buFont typeface="Arial"/>
              <a:buNone/>
            </a:pPr>
            <a:r>
              <a:rPr lang="en" sz="1200">
                <a:solidFill>
                  <a:srgbClr val="45539B"/>
                </a:solidFill>
                <a:latin typeface="Roboto Condensed"/>
                <a:ea typeface="Roboto Condensed"/>
                <a:cs typeface="Roboto Condensed"/>
                <a:sym typeface="Roboto Condensed"/>
              </a:rPr>
              <a:t>7. Identify each restaurant as either being a mainstream or a rare category</a:t>
            </a:r>
            <a:endParaRPr sz="1200">
              <a:solidFill>
                <a:srgbClr val="45539B"/>
              </a:solidFill>
              <a:latin typeface="Roboto Condensed"/>
              <a:ea typeface="Roboto Condensed"/>
              <a:cs typeface="Roboto Condensed"/>
              <a:sym typeface="Roboto Condensed"/>
            </a:endParaRPr>
          </a:p>
          <a:p>
            <a:pPr indent="0" lvl="0" marL="0" rtl="0" algn="l">
              <a:lnSpc>
                <a:spcPct val="150000"/>
              </a:lnSpc>
              <a:spcBef>
                <a:spcPts val="0"/>
              </a:spcBef>
              <a:spcAft>
                <a:spcPts val="0"/>
              </a:spcAft>
              <a:buNone/>
            </a:pPr>
            <a:r>
              <a:rPr lang="en" sz="1200">
                <a:solidFill>
                  <a:srgbClr val="45539B"/>
                </a:solidFill>
                <a:latin typeface="Roboto Condensed"/>
                <a:ea typeface="Roboto Condensed"/>
                <a:cs typeface="Roboto Condensed"/>
                <a:sym typeface="Roboto Condensed"/>
              </a:rPr>
              <a:t>8. Check for outliers and replace outlier values in the review_count column (anything above a set cap) with a number</a:t>
            </a:r>
            <a:endParaRPr sz="1200">
              <a:solidFill>
                <a:srgbClr val="45539B"/>
              </a:solidFill>
              <a:latin typeface="Roboto Condensed"/>
              <a:ea typeface="Roboto Condensed"/>
              <a:cs typeface="Roboto Condensed"/>
              <a:sym typeface="Roboto Condensed"/>
            </a:endParaRPr>
          </a:p>
          <a:p>
            <a:pPr indent="0" lvl="0" marL="0" rtl="0" algn="l">
              <a:lnSpc>
                <a:spcPct val="150000"/>
              </a:lnSpc>
              <a:spcBef>
                <a:spcPts val="0"/>
              </a:spcBef>
              <a:spcAft>
                <a:spcPts val="0"/>
              </a:spcAft>
              <a:buNone/>
            </a:pPr>
            <a:r>
              <a:rPr lang="en" sz="1200">
                <a:solidFill>
                  <a:srgbClr val="45539B"/>
                </a:solidFill>
                <a:latin typeface="Roboto Condensed"/>
                <a:ea typeface="Roboto Condensed"/>
                <a:cs typeface="Roboto Condensed"/>
                <a:sym typeface="Roboto Condensed"/>
              </a:rPr>
              <a:t>9. Merged the 2 datasets using the restaurant's phone number using the merge function:</a:t>
            </a:r>
            <a:endParaRPr sz="1200">
              <a:solidFill>
                <a:srgbClr val="45539B"/>
              </a:solidFill>
              <a:latin typeface="Roboto Condensed"/>
              <a:ea typeface="Roboto Condensed"/>
              <a:cs typeface="Roboto Condensed"/>
              <a:sym typeface="Roboto Condensed"/>
            </a:endParaRPr>
          </a:p>
          <a:p>
            <a:pPr indent="0" lvl="0" marL="0" rtl="0" algn="l">
              <a:lnSpc>
                <a:spcPct val="150000"/>
              </a:lnSpc>
              <a:spcBef>
                <a:spcPts val="0"/>
              </a:spcBef>
              <a:spcAft>
                <a:spcPts val="0"/>
              </a:spcAft>
              <a:buNone/>
            </a:pPr>
            <a:r>
              <a:rPr lang="en" sz="1200">
                <a:solidFill>
                  <a:srgbClr val="45539B"/>
                </a:solidFill>
                <a:latin typeface="Roboto Condensed"/>
                <a:ea typeface="Roboto Condensed"/>
                <a:cs typeface="Roboto Condensed"/>
                <a:sym typeface="Roboto Condensed"/>
              </a:rPr>
              <a:t> </a:t>
            </a:r>
            <a:r>
              <a:rPr lang="en">
                <a:solidFill>
                  <a:srgbClr val="45539B"/>
                </a:solidFill>
                <a:latin typeface="Roboto Condensed"/>
                <a:ea typeface="Roboto Condensed"/>
                <a:cs typeface="Roboto Condensed"/>
                <a:sym typeface="Roboto Condensed"/>
              </a:rPr>
              <a:t>df_merged = pd.merge(df_inspec_filtered, df_filtered, on=("phone"))</a:t>
            </a:r>
            <a:endParaRPr>
              <a:solidFill>
                <a:srgbClr val="45539B"/>
              </a:solidFill>
              <a:latin typeface="Roboto Condensed"/>
              <a:ea typeface="Roboto Condensed"/>
              <a:cs typeface="Roboto Condensed"/>
              <a:sym typeface="Roboto Condensed"/>
            </a:endParaRPr>
          </a:p>
          <a:p>
            <a:pPr indent="0" lvl="0" marL="0" rtl="0" algn="l">
              <a:lnSpc>
                <a:spcPct val="150000"/>
              </a:lnSpc>
              <a:spcBef>
                <a:spcPts val="0"/>
              </a:spcBef>
              <a:spcAft>
                <a:spcPts val="0"/>
              </a:spcAft>
              <a:buClr>
                <a:schemeClr val="dk1"/>
              </a:buClr>
              <a:buSzPts val="1100"/>
              <a:buFont typeface="Arial"/>
              <a:buNone/>
            </a:pPr>
            <a:r>
              <a:t/>
            </a:r>
            <a:endParaRPr sz="1200">
              <a:solidFill>
                <a:srgbClr val="45539B"/>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805c5dab3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805c5dab3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805c5dab32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805c5dab32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grades and scores are </a:t>
            </a:r>
            <a:r>
              <a:rPr lang="en"/>
              <a:t>justifiable</a:t>
            </a:r>
            <a:r>
              <a:rPr lang="en"/>
              <a:t>. Scores from 0-15 are graded A, 16-30 are graded B and those more than 30 are graded C. This analysis is done using Python pandas.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ab2bc9790e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ab2bc9790e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the charts show that the scores given by the department of health and ratings given by the customers are on the same page. It is quite easy to get and average </a:t>
            </a:r>
            <a:r>
              <a:rPr lang="en"/>
              <a:t>score</a:t>
            </a:r>
            <a:r>
              <a:rPr lang="en"/>
              <a:t> and rating but the restaurant needs to have a special factor to really stand out. There are a lot of things that influence the ratings such as location, cuisine, ambience etc., and we will be analyzing all these things.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05c5dab32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05c5dab32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need to look at the remaining 55% restaurants and study them. Analyze the differences between both the groups to get a better </a:t>
            </a:r>
            <a:r>
              <a:rPr lang="en"/>
              <a:t>understanding</a:t>
            </a:r>
            <a:r>
              <a:rPr lang="en"/>
              <a:t> of how things work. Learn more about the violations and look at ways to avoid them.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adeebf74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adeebf74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next part, we would like to do the data visualization to analyze the potential factors to determine a successful and popular restaurant. We will </a:t>
            </a:r>
            <a:r>
              <a:rPr lang="en"/>
              <a:t>focus</a:t>
            </a:r>
            <a:r>
              <a:rPr lang="en"/>
              <a:t> more on the customer rating from the Yelp</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805c5dab32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805c5dab32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business rating A restaurant</a:t>
            </a:r>
            <a:r>
              <a:rPr lang="en"/>
              <a:t> must outperform its local competitors in order to increase the Yelp sales. And generally speaking, that indicates that a restaurant require a Yelp star rating of 4.5 or 5.0. Businesses with an average Yelp rating of 4.0 stars or below cannot compete </a:t>
            </a:r>
            <a:r>
              <a:rPr lang="en"/>
              <a:t>typically</a:t>
            </a:r>
            <a:r>
              <a:rPr lang="en"/>
              <a:t> with the local competitors.</a:t>
            </a:r>
            <a:endParaRPr/>
          </a:p>
          <a:p>
            <a:pPr indent="0" lvl="0" marL="0" rtl="0" algn="l">
              <a:spcBef>
                <a:spcPts val="0"/>
              </a:spcBef>
              <a:spcAft>
                <a:spcPts val="0"/>
              </a:spcAft>
              <a:buClr>
                <a:schemeClr val="dk1"/>
              </a:buClr>
              <a:buSzPts val="1100"/>
              <a:buFont typeface="Arial"/>
              <a:buNone/>
            </a:pPr>
            <a:r>
              <a:rPr lang="en"/>
              <a:t>This is due to the fact that the average Yelp review for a business is based on a 4-star rating that is rounded up to the nearest half star from an overall average of 3.78 stars.</a:t>
            </a:r>
            <a:endParaRPr/>
          </a:p>
          <a:p>
            <a:pPr indent="0" lvl="0" marL="0" rtl="0" algn="l">
              <a:spcBef>
                <a:spcPts val="0"/>
              </a:spcBef>
              <a:spcAft>
                <a:spcPts val="0"/>
              </a:spcAft>
              <a:buClr>
                <a:schemeClr val="dk1"/>
              </a:buClr>
              <a:buSzPts val="1100"/>
              <a:buFont typeface="Arial"/>
              <a:buNone/>
            </a:pPr>
            <a:r>
              <a:rPr lang="en"/>
              <a:t>According to the official Yelp information page, the exact distribution of star ratings is as follows:</a:t>
            </a:r>
            <a:endParaRPr/>
          </a:p>
          <a:p>
            <a:pPr indent="0" lvl="0" marL="0" rtl="0" algn="l">
              <a:spcBef>
                <a:spcPts val="0"/>
              </a:spcBef>
              <a:spcAft>
                <a:spcPts val="0"/>
              </a:spcAft>
              <a:buNone/>
            </a:pPr>
            <a:r>
              <a:rPr lang="en"/>
              <a:t>As a result, any company with fewer than 4.0 stars is below average, any company with 4.0 stars exactly is just "average," and only companies with 4.5 or 5.0 ratings are above average and hence competitive to draw in the majority of sales.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adeebf742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adeebf74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will take a look at the price level.</a:t>
            </a:r>
            <a:endParaRPr/>
          </a:p>
          <a:p>
            <a:pPr indent="0" lvl="0" marL="0" rtl="0" algn="l">
              <a:spcBef>
                <a:spcPts val="0"/>
              </a:spcBef>
              <a:spcAft>
                <a:spcPts val="0"/>
              </a:spcAft>
              <a:buNone/>
            </a:pPr>
            <a:r>
              <a:rPr lang="en"/>
              <a:t>From this horizontal bar chart, the price level of 4 has the highest rating. However, the differences between them are so slight that we can’t find the</a:t>
            </a:r>
            <a:r>
              <a:rPr lang="en"/>
              <a:t> significant relationship between price and ratings in this dataset</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805c5dab32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805c5dab32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 with the technical part of our project, let me tell you how we places ourselves in the market. </a:t>
            </a:r>
            <a:endParaRPr/>
          </a:p>
          <a:p>
            <a:pPr indent="0" lvl="0" marL="0" rtl="0" algn="l">
              <a:spcBef>
                <a:spcPts val="0"/>
              </a:spcBef>
              <a:spcAft>
                <a:spcPts val="0"/>
              </a:spcAft>
              <a:buNone/>
            </a:pPr>
            <a:r>
              <a:rPr lang="en"/>
              <a:t>We are a consulting firm, our client in this situation is an organization that wants to open up a new restaurant in NYC. </a:t>
            </a:r>
            <a:endParaRPr/>
          </a:p>
          <a:p>
            <a:pPr indent="0" lvl="0" marL="0" rtl="0" algn="l">
              <a:spcBef>
                <a:spcPts val="0"/>
              </a:spcBef>
              <a:spcAft>
                <a:spcPts val="0"/>
              </a:spcAft>
              <a:buNone/>
            </a:pPr>
            <a:r>
              <a:rPr lang="en"/>
              <a:t>As any other business, they want their venture to be profitable. </a:t>
            </a:r>
            <a:endParaRPr/>
          </a:p>
          <a:p>
            <a:pPr indent="0" lvl="0" marL="0" rtl="0" algn="l">
              <a:spcBef>
                <a:spcPts val="0"/>
              </a:spcBef>
              <a:spcAft>
                <a:spcPts val="0"/>
              </a:spcAft>
              <a:buNone/>
            </a:pPr>
            <a:r>
              <a:rPr lang="en"/>
              <a:t>They want to know which cuisine would work best in which area and ideal positioning of the restaurant.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deebf742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adeebf742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According to the official Yelp information page, the exact distribution of star ratings is as follows: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average Yelp review for a business is based on a 4-star rating. Therefore, Any company with fewer than 4.0 stars is below average. Any company from 4.0 stars to 5.0 stars is considered as the average and above and hence competitive to draw in the majority of sales.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i</a:t>
            </a:r>
            <a:r>
              <a:rPr lang="en">
                <a:solidFill>
                  <a:schemeClr val="dk1"/>
                </a:solidFill>
              </a:rPr>
              <a:t>nspection grade represents the health, safety, and quality of a restaurant.</a:t>
            </a:r>
            <a:r>
              <a:rPr lang="en"/>
              <a:t>The grade A is better than B, and better than C, which means the restaurants whose grade is A will have a higher performance on quality than other restaurants.</a:t>
            </a:r>
            <a:endParaRPr/>
          </a:p>
          <a:p>
            <a:pPr indent="0" lvl="0" marL="0" rtl="0" algn="l">
              <a:spcBef>
                <a:spcPts val="0"/>
              </a:spcBef>
              <a:spcAft>
                <a:spcPts val="0"/>
              </a:spcAft>
              <a:buNone/>
            </a:pPr>
            <a:r>
              <a:rPr lang="en"/>
              <a:t>We can see from this pie chart that, among the top ratings which are from 4.0 to 5.0 (inclusive), the grade A occupies about 70 percent. Hence, the inspection grade does matter. Also, it brings us to the first recommendation, </a:t>
            </a:r>
            <a:r>
              <a:rPr lang="en"/>
              <a:t>which</a:t>
            </a:r>
            <a:r>
              <a:rPr lang="en"/>
              <a:t> is to </a:t>
            </a:r>
            <a:r>
              <a:rPr lang="en"/>
              <a:t>focus</a:t>
            </a:r>
            <a:r>
              <a:rPr lang="en"/>
              <a:t> more on quality.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adeebf742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adeebf742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the chart, the average number of reviews of the top ratings which contains the group of 4, 4.5, and 5 is  largely </a:t>
            </a:r>
            <a:r>
              <a:rPr lang="en"/>
              <a:t>greater</a:t>
            </a:r>
            <a:r>
              <a:rPr lang="en"/>
              <a:t> than that of poor ratings. The reason is that the number of reviews always reflects the reliability and </a:t>
            </a:r>
            <a:r>
              <a:rPr lang="en"/>
              <a:t>reputation</a:t>
            </a:r>
            <a:r>
              <a:rPr lang="en"/>
              <a:t> of a restaurant in a sense.</a:t>
            </a:r>
            <a:endParaRPr/>
          </a:p>
          <a:p>
            <a:pPr indent="0" lvl="0" marL="0" rtl="0" algn="l">
              <a:spcBef>
                <a:spcPts val="0"/>
              </a:spcBef>
              <a:spcAft>
                <a:spcPts val="0"/>
              </a:spcAft>
              <a:buNone/>
            </a:pPr>
            <a:r>
              <a:rPr lang="en"/>
              <a:t>Hence, the number of reviews does matter. It brings us to the second recommendation, </a:t>
            </a:r>
            <a:r>
              <a:rPr lang="en"/>
              <a:t>which</a:t>
            </a:r>
            <a:r>
              <a:rPr lang="en"/>
              <a:t> is to pay more attention on the number and also quality of reviews.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a91b09f8e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a91b09f8e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rating varies greatly </a:t>
            </a:r>
            <a:r>
              <a:rPr lang="en"/>
              <a:t>by zip code from 2.5 to 5.0 as shown on the map</a:t>
            </a:r>
            <a:r>
              <a:rPr lang="en"/>
              <a:t>.</a:t>
            </a:r>
            <a:r>
              <a:rPr lang="en"/>
              <a:t>The average rating is a direct indication of the competitor’s situation and impression from customers in the area as ratings are given by the customers directly. In the area where the average rating is comparatively high, the standard is set higher for the restaurants which means a new restaurant needs to perform significantly better to outcompete the local restaurants. Thus, it’s recommended to o</a:t>
            </a:r>
            <a:r>
              <a:rPr lang="en"/>
              <a:t>pen a restaurant in a relatively low-rated location where there is less competition.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a91b09f8e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a91b09f8e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price range a restaurant would like to operate in is a different aspect to take into account while choosing a location. Depending on the nature and location of the restaurant, prices can vary greatly. As a result, while deciding where to start a restaurant, it's crucial to consider the menu price as well as the </a:t>
            </a:r>
            <a:r>
              <a:rPr lang="en"/>
              <a:t>number</a:t>
            </a:r>
            <a:r>
              <a:rPr lang="en"/>
              <a:t> of restaurants in the same price range. When there are too many similarly priced restaurants in an area, restaurants need more strategies to stand out from the rest. It is advisable to think carefully about what price range a </a:t>
            </a:r>
            <a:r>
              <a:rPr lang="en"/>
              <a:t>restaurant</a:t>
            </a:r>
            <a:r>
              <a:rPr lang="en"/>
              <a:t> is going to set, and locate where there are few existing restaurants because the presence of multiple restaurants in the same price range typically indicates a saturated market.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a91b09f8e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a91b09f8e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a91b09f8e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a91b09f8e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a91b09f8e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a91b09f8e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91b09f8e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a91b09f8e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adeebf742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adeebf742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adeebf74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adeebf74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Based on the ratings by location, The rating in each borough as well as the smaller area are factors that a new restaurant needs to think about when selecting the location. The recommendation we give is to locate a restaurant in a relatively low-rated location where there is less competition. </a:t>
            </a:r>
            <a:endParaRPr/>
          </a:p>
          <a:p>
            <a:pPr indent="0" lvl="0" marL="0" rtl="0" algn="l">
              <a:spcBef>
                <a:spcPts val="0"/>
              </a:spcBef>
              <a:spcAft>
                <a:spcPts val="0"/>
              </a:spcAft>
              <a:buNone/>
            </a:pPr>
            <a:r>
              <a:rPr lang="en"/>
              <a:t>In terms of the price, it's important to determine the menu price before starting the restaurant. Besides, as the presence of multiple restaurants in the same price range typically indicates a more saturated market, a new restaurant is better off starting where there are fewer existing restaurants with the same price range.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805c5dab32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805c5dab32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many people, ratings, reviews, and hygienic inspection grades are the decision-making factors to measure the potential success of restaurant businesses in terms of quality and popularity.</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The restaurant ratings come from Yelp, as it is usually the first place people go to search for restaurants and to understand the other customers’ experience at each restaurant.</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Many consumers also consider inspection grades to understand the sanitary level that each restaurant can provide.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this project, we would like to observe and examine if there is any correlation between the NYC restaurant reviews/ratings and inspection grades through data analysis and visualizations.</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This analysis will be most helpful for anyone who is interested in identifying certain features of NYC restaurants (locations, cuisines, cleanliness, etc.) to filter restaurants that they can enjoy and the ones to avoid.</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Clr>
                <a:schemeClr val="dk1"/>
              </a:buClr>
              <a:buSzPts val="1400"/>
              <a:buFont typeface="Arial"/>
              <a:buNone/>
            </a:pPr>
            <a:r>
              <a:t/>
            </a:r>
            <a:endParaRPr sz="1200">
              <a:solidFill>
                <a:schemeClr val="dk1"/>
              </a:solidFill>
              <a:highlight>
                <a:srgbClr val="FFFF00"/>
              </a:highlight>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805c5dab3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805c5dab3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large italian immigration population, there is a high demand for authentic Italian cuisine. With the recent opening of Little Italy, </a:t>
            </a:r>
            <a:r>
              <a:rPr lang="en"/>
              <a:t>the</a:t>
            </a:r>
            <a:r>
              <a:rPr lang="en"/>
              <a:t> word of mouth for Italian food in Brooklyn helped in opening up new restaurants. The market in Manhattan is saturated and it is quite hard to commute to Queens and Bronx </a:t>
            </a:r>
            <a:r>
              <a:rPr lang="en"/>
              <a:t>which</a:t>
            </a:r>
            <a:r>
              <a:rPr lang="en"/>
              <a:t> makes Brooklyn the best place to start the </a:t>
            </a:r>
            <a:r>
              <a:rPr lang="en"/>
              <a:t>restaurant</a:t>
            </a:r>
            <a:r>
              <a:rPr lang="en"/>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08d9b16f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08d9b16f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b08d9b16f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b08d9b16f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805c5dab32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805c5dab32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805c5dab32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805c5dab32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805c5dab32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805c5dab32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805c5dab32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805c5dab32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805c5dab32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805c5dab32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805c5dab32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805c5dab32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0" l="0" r="0" t="0"/>
          <a:stretch/>
        </p:blipFill>
        <p:spPr>
          <a:xfrm>
            <a:off x="6766493" y="0"/>
            <a:ext cx="2377505" cy="2013731"/>
          </a:xfrm>
          <a:prstGeom prst="rect">
            <a:avLst/>
          </a:prstGeom>
          <a:noFill/>
          <a:ln>
            <a:noFill/>
          </a:ln>
        </p:spPr>
      </p:pic>
      <p:sp>
        <p:nvSpPr>
          <p:cNvPr id="14" name="Google Shape;14;p2"/>
          <p:cNvSpPr/>
          <p:nvPr/>
        </p:nvSpPr>
        <p:spPr>
          <a:xfrm>
            <a:off x="410959" y="4838725"/>
            <a:ext cx="251459" cy="304800"/>
          </a:xfrm>
          <a:custGeom>
            <a:rect b="b" l="l" r="r" t="t"/>
            <a:pathLst>
              <a:path extrusionOk="0" h="304800" w="251459">
                <a:moveTo>
                  <a:pt x="250850" y="7950"/>
                </a:moveTo>
                <a:lnTo>
                  <a:pt x="250723" y="5384"/>
                </a:lnTo>
                <a:lnTo>
                  <a:pt x="249224" y="4051"/>
                </a:lnTo>
                <a:lnTo>
                  <a:pt x="248526" y="3429"/>
                </a:lnTo>
                <a:lnTo>
                  <a:pt x="240563" y="0"/>
                </a:lnTo>
                <a:lnTo>
                  <a:pt x="233311" y="139"/>
                </a:lnTo>
                <a:lnTo>
                  <a:pt x="231940" y="3302"/>
                </a:lnTo>
                <a:lnTo>
                  <a:pt x="231584" y="3784"/>
                </a:lnTo>
                <a:lnTo>
                  <a:pt x="231432" y="4051"/>
                </a:lnTo>
                <a:lnTo>
                  <a:pt x="230543" y="3860"/>
                </a:lnTo>
                <a:lnTo>
                  <a:pt x="230441" y="5499"/>
                </a:lnTo>
                <a:lnTo>
                  <a:pt x="212153" y="32283"/>
                </a:lnTo>
                <a:lnTo>
                  <a:pt x="207289" y="32296"/>
                </a:lnTo>
                <a:lnTo>
                  <a:pt x="207479" y="35750"/>
                </a:lnTo>
                <a:lnTo>
                  <a:pt x="206502" y="35331"/>
                </a:lnTo>
                <a:lnTo>
                  <a:pt x="206286" y="40855"/>
                </a:lnTo>
                <a:lnTo>
                  <a:pt x="202526" y="46367"/>
                </a:lnTo>
                <a:lnTo>
                  <a:pt x="173951" y="86626"/>
                </a:lnTo>
                <a:lnTo>
                  <a:pt x="144500" y="126593"/>
                </a:lnTo>
                <a:lnTo>
                  <a:pt x="114376" y="165950"/>
                </a:lnTo>
                <a:lnTo>
                  <a:pt x="83527" y="204800"/>
                </a:lnTo>
                <a:lnTo>
                  <a:pt x="51955" y="243141"/>
                </a:lnTo>
                <a:lnTo>
                  <a:pt x="18453" y="282549"/>
                </a:lnTo>
                <a:lnTo>
                  <a:pt x="0" y="304774"/>
                </a:lnTo>
                <a:lnTo>
                  <a:pt x="21869" y="304774"/>
                </a:lnTo>
                <a:lnTo>
                  <a:pt x="26073" y="299580"/>
                </a:lnTo>
                <a:lnTo>
                  <a:pt x="56540" y="264553"/>
                </a:lnTo>
                <a:lnTo>
                  <a:pt x="87045" y="229171"/>
                </a:lnTo>
                <a:lnTo>
                  <a:pt x="117144" y="191655"/>
                </a:lnTo>
                <a:lnTo>
                  <a:pt x="146291" y="154012"/>
                </a:lnTo>
                <a:lnTo>
                  <a:pt x="174586" y="116116"/>
                </a:lnTo>
                <a:lnTo>
                  <a:pt x="202095" y="77876"/>
                </a:lnTo>
                <a:lnTo>
                  <a:pt x="205066" y="73583"/>
                </a:lnTo>
                <a:lnTo>
                  <a:pt x="204622" y="85509"/>
                </a:lnTo>
                <a:lnTo>
                  <a:pt x="197053" y="133985"/>
                </a:lnTo>
                <a:lnTo>
                  <a:pt x="184594" y="181013"/>
                </a:lnTo>
                <a:lnTo>
                  <a:pt x="168084" y="226822"/>
                </a:lnTo>
                <a:lnTo>
                  <a:pt x="148336" y="271665"/>
                </a:lnTo>
                <a:lnTo>
                  <a:pt x="131711" y="304774"/>
                </a:lnTo>
                <a:lnTo>
                  <a:pt x="154876" y="304774"/>
                </a:lnTo>
                <a:lnTo>
                  <a:pt x="173672" y="266115"/>
                </a:lnTo>
                <a:lnTo>
                  <a:pt x="192036" y="222719"/>
                </a:lnTo>
                <a:lnTo>
                  <a:pt x="207302" y="178447"/>
                </a:lnTo>
                <a:lnTo>
                  <a:pt x="218744" y="133096"/>
                </a:lnTo>
                <a:lnTo>
                  <a:pt x="225640" y="86499"/>
                </a:lnTo>
                <a:lnTo>
                  <a:pt x="227152" y="41694"/>
                </a:lnTo>
                <a:lnTo>
                  <a:pt x="228904" y="39166"/>
                </a:lnTo>
                <a:lnTo>
                  <a:pt x="226872" y="86626"/>
                </a:lnTo>
                <a:lnTo>
                  <a:pt x="224891" y="133985"/>
                </a:lnTo>
                <a:lnTo>
                  <a:pt x="222872" y="181203"/>
                </a:lnTo>
                <a:lnTo>
                  <a:pt x="220713" y="228295"/>
                </a:lnTo>
                <a:lnTo>
                  <a:pt x="218313" y="275221"/>
                </a:lnTo>
                <a:lnTo>
                  <a:pt x="216662" y="304774"/>
                </a:lnTo>
                <a:lnTo>
                  <a:pt x="242900" y="304774"/>
                </a:lnTo>
                <a:lnTo>
                  <a:pt x="245859" y="253428"/>
                </a:lnTo>
                <a:lnTo>
                  <a:pt x="247370" y="203098"/>
                </a:lnTo>
                <a:lnTo>
                  <a:pt x="248069" y="154012"/>
                </a:lnTo>
                <a:lnTo>
                  <a:pt x="248539" y="103530"/>
                </a:lnTo>
                <a:lnTo>
                  <a:pt x="249275" y="55054"/>
                </a:lnTo>
                <a:lnTo>
                  <a:pt x="249809" y="39166"/>
                </a:lnTo>
                <a:lnTo>
                  <a:pt x="250850" y="7950"/>
                </a:lnTo>
                <a:close/>
              </a:path>
            </a:pathLst>
          </a:custGeom>
          <a:solidFill>
            <a:srgbClr val="8CBE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5" name="Google Shape;15;p2"/>
          <p:cNvSpPr/>
          <p:nvPr/>
        </p:nvSpPr>
        <p:spPr>
          <a:xfrm>
            <a:off x="73748" y="4287139"/>
            <a:ext cx="274955" cy="856614"/>
          </a:xfrm>
          <a:custGeom>
            <a:rect b="b" l="l" r="r" t="t"/>
            <a:pathLst>
              <a:path extrusionOk="0" h="856614" w="274955">
                <a:moveTo>
                  <a:pt x="274345" y="283806"/>
                </a:moveTo>
                <a:lnTo>
                  <a:pt x="268795" y="228231"/>
                </a:lnTo>
                <a:lnTo>
                  <a:pt x="261759" y="172847"/>
                </a:lnTo>
                <a:lnTo>
                  <a:pt x="253809" y="117627"/>
                </a:lnTo>
                <a:lnTo>
                  <a:pt x="245529" y="62547"/>
                </a:lnTo>
                <a:lnTo>
                  <a:pt x="242062" y="38836"/>
                </a:lnTo>
                <a:lnTo>
                  <a:pt x="237490" y="7569"/>
                </a:lnTo>
                <a:lnTo>
                  <a:pt x="237363" y="5080"/>
                </a:lnTo>
                <a:lnTo>
                  <a:pt x="235394" y="3225"/>
                </a:lnTo>
                <a:lnTo>
                  <a:pt x="227901" y="0"/>
                </a:lnTo>
                <a:lnTo>
                  <a:pt x="220789" y="495"/>
                </a:lnTo>
                <a:lnTo>
                  <a:pt x="219138" y="4318"/>
                </a:lnTo>
                <a:lnTo>
                  <a:pt x="196977" y="48006"/>
                </a:lnTo>
                <a:lnTo>
                  <a:pt x="150914" y="136232"/>
                </a:lnTo>
                <a:lnTo>
                  <a:pt x="127901" y="180873"/>
                </a:lnTo>
                <a:lnTo>
                  <a:pt x="105575" y="225729"/>
                </a:lnTo>
                <a:lnTo>
                  <a:pt x="84112" y="271386"/>
                </a:lnTo>
                <a:lnTo>
                  <a:pt x="64236" y="317360"/>
                </a:lnTo>
                <a:lnTo>
                  <a:pt x="46266" y="363867"/>
                </a:lnTo>
                <a:lnTo>
                  <a:pt x="30670" y="410972"/>
                </a:lnTo>
                <a:lnTo>
                  <a:pt x="17881" y="458685"/>
                </a:lnTo>
                <a:lnTo>
                  <a:pt x="8331" y="507085"/>
                </a:lnTo>
                <a:lnTo>
                  <a:pt x="2476" y="556196"/>
                </a:lnTo>
                <a:lnTo>
                  <a:pt x="0" y="606666"/>
                </a:lnTo>
                <a:lnTo>
                  <a:pt x="101" y="657872"/>
                </a:lnTo>
                <a:lnTo>
                  <a:pt x="2997" y="709422"/>
                </a:lnTo>
                <a:lnTo>
                  <a:pt x="8915" y="760857"/>
                </a:lnTo>
                <a:lnTo>
                  <a:pt x="18097" y="811771"/>
                </a:lnTo>
                <a:lnTo>
                  <a:pt x="29413" y="856361"/>
                </a:lnTo>
                <a:lnTo>
                  <a:pt x="48945" y="856361"/>
                </a:lnTo>
                <a:lnTo>
                  <a:pt x="42494" y="834275"/>
                </a:lnTo>
                <a:lnTo>
                  <a:pt x="31978" y="785660"/>
                </a:lnTo>
                <a:lnTo>
                  <a:pt x="24612" y="736295"/>
                </a:lnTo>
                <a:lnTo>
                  <a:pt x="20218" y="686650"/>
                </a:lnTo>
                <a:lnTo>
                  <a:pt x="18618" y="637184"/>
                </a:lnTo>
                <a:lnTo>
                  <a:pt x="19634" y="588352"/>
                </a:lnTo>
                <a:lnTo>
                  <a:pt x="23101" y="540651"/>
                </a:lnTo>
                <a:lnTo>
                  <a:pt x="30137" y="492353"/>
                </a:lnTo>
                <a:lnTo>
                  <a:pt x="40741" y="444690"/>
                </a:lnTo>
                <a:lnTo>
                  <a:pt x="54457" y="397624"/>
                </a:lnTo>
                <a:lnTo>
                  <a:pt x="70853" y="351129"/>
                </a:lnTo>
                <a:lnTo>
                  <a:pt x="89484" y="305155"/>
                </a:lnTo>
                <a:lnTo>
                  <a:pt x="109893" y="259689"/>
                </a:lnTo>
                <a:lnTo>
                  <a:pt x="131635" y="214693"/>
                </a:lnTo>
                <a:lnTo>
                  <a:pt x="154254" y="170141"/>
                </a:lnTo>
                <a:lnTo>
                  <a:pt x="177330" y="125996"/>
                </a:lnTo>
                <a:lnTo>
                  <a:pt x="200380" y="82245"/>
                </a:lnTo>
                <a:lnTo>
                  <a:pt x="222973" y="38836"/>
                </a:lnTo>
                <a:lnTo>
                  <a:pt x="224561" y="50177"/>
                </a:lnTo>
                <a:lnTo>
                  <a:pt x="223367" y="50203"/>
                </a:lnTo>
                <a:lnTo>
                  <a:pt x="222973" y="54800"/>
                </a:lnTo>
                <a:lnTo>
                  <a:pt x="214985" y="102527"/>
                </a:lnTo>
                <a:lnTo>
                  <a:pt x="202577" y="148399"/>
                </a:lnTo>
                <a:lnTo>
                  <a:pt x="187007" y="193040"/>
                </a:lnTo>
                <a:lnTo>
                  <a:pt x="169570" y="237083"/>
                </a:lnTo>
                <a:lnTo>
                  <a:pt x="151549" y="281127"/>
                </a:lnTo>
                <a:lnTo>
                  <a:pt x="134226" y="325793"/>
                </a:lnTo>
                <a:lnTo>
                  <a:pt x="119646" y="369709"/>
                </a:lnTo>
                <a:lnTo>
                  <a:pt x="106565" y="414159"/>
                </a:lnTo>
                <a:lnTo>
                  <a:pt x="95072" y="459079"/>
                </a:lnTo>
                <a:lnTo>
                  <a:pt x="85255" y="504380"/>
                </a:lnTo>
                <a:lnTo>
                  <a:pt x="77203" y="549998"/>
                </a:lnTo>
                <a:lnTo>
                  <a:pt x="70243" y="599617"/>
                </a:lnTo>
                <a:lnTo>
                  <a:pt x="64922" y="649630"/>
                </a:lnTo>
                <a:lnTo>
                  <a:pt x="61429" y="699871"/>
                </a:lnTo>
                <a:lnTo>
                  <a:pt x="59982" y="750227"/>
                </a:lnTo>
                <a:lnTo>
                  <a:pt x="60794" y="800557"/>
                </a:lnTo>
                <a:lnTo>
                  <a:pt x="64096" y="850709"/>
                </a:lnTo>
                <a:lnTo>
                  <a:pt x="64770" y="856361"/>
                </a:lnTo>
                <a:lnTo>
                  <a:pt x="84709" y="856361"/>
                </a:lnTo>
                <a:lnTo>
                  <a:pt x="83451" y="845312"/>
                </a:lnTo>
                <a:lnTo>
                  <a:pt x="80479" y="793127"/>
                </a:lnTo>
                <a:lnTo>
                  <a:pt x="80149" y="740791"/>
                </a:lnTo>
                <a:lnTo>
                  <a:pt x="82232" y="688467"/>
                </a:lnTo>
                <a:lnTo>
                  <a:pt x="86487" y="636333"/>
                </a:lnTo>
                <a:lnTo>
                  <a:pt x="92710" y="584581"/>
                </a:lnTo>
                <a:lnTo>
                  <a:pt x="100660" y="533374"/>
                </a:lnTo>
                <a:lnTo>
                  <a:pt x="110388" y="481368"/>
                </a:lnTo>
                <a:lnTo>
                  <a:pt x="122529" y="429869"/>
                </a:lnTo>
                <a:lnTo>
                  <a:pt x="136956" y="379145"/>
                </a:lnTo>
                <a:lnTo>
                  <a:pt x="153555" y="329463"/>
                </a:lnTo>
                <a:lnTo>
                  <a:pt x="170916" y="284721"/>
                </a:lnTo>
                <a:lnTo>
                  <a:pt x="189014" y="240487"/>
                </a:lnTo>
                <a:lnTo>
                  <a:pt x="206552" y="196215"/>
                </a:lnTo>
                <a:lnTo>
                  <a:pt x="222237" y="151333"/>
                </a:lnTo>
                <a:lnTo>
                  <a:pt x="233172" y="110998"/>
                </a:lnTo>
                <a:lnTo>
                  <a:pt x="236194" y="132054"/>
                </a:lnTo>
                <a:lnTo>
                  <a:pt x="242671" y="178866"/>
                </a:lnTo>
                <a:lnTo>
                  <a:pt x="248589" y="225729"/>
                </a:lnTo>
                <a:lnTo>
                  <a:pt x="253606" y="272554"/>
                </a:lnTo>
                <a:lnTo>
                  <a:pt x="255866" y="312242"/>
                </a:lnTo>
                <a:lnTo>
                  <a:pt x="253060" y="351802"/>
                </a:lnTo>
                <a:lnTo>
                  <a:pt x="245097" y="390677"/>
                </a:lnTo>
                <a:lnTo>
                  <a:pt x="231902" y="428282"/>
                </a:lnTo>
                <a:lnTo>
                  <a:pt x="216357" y="458685"/>
                </a:lnTo>
                <a:lnTo>
                  <a:pt x="199250" y="488632"/>
                </a:lnTo>
                <a:lnTo>
                  <a:pt x="182587" y="518541"/>
                </a:lnTo>
                <a:lnTo>
                  <a:pt x="168071" y="549579"/>
                </a:lnTo>
                <a:lnTo>
                  <a:pt x="150837" y="601713"/>
                </a:lnTo>
                <a:lnTo>
                  <a:pt x="140538" y="655726"/>
                </a:lnTo>
                <a:lnTo>
                  <a:pt x="133794" y="709422"/>
                </a:lnTo>
                <a:lnTo>
                  <a:pt x="126784" y="764298"/>
                </a:lnTo>
                <a:lnTo>
                  <a:pt x="118275" y="816063"/>
                </a:lnTo>
                <a:lnTo>
                  <a:pt x="111734" y="856361"/>
                </a:lnTo>
                <a:lnTo>
                  <a:pt x="131851" y="856361"/>
                </a:lnTo>
                <a:lnTo>
                  <a:pt x="146113" y="767969"/>
                </a:lnTo>
                <a:lnTo>
                  <a:pt x="153454" y="718756"/>
                </a:lnTo>
                <a:lnTo>
                  <a:pt x="161048" y="671195"/>
                </a:lnTo>
                <a:lnTo>
                  <a:pt x="170218" y="624903"/>
                </a:lnTo>
                <a:lnTo>
                  <a:pt x="182308" y="579488"/>
                </a:lnTo>
                <a:lnTo>
                  <a:pt x="198653" y="534543"/>
                </a:lnTo>
                <a:lnTo>
                  <a:pt x="220586" y="489661"/>
                </a:lnTo>
                <a:lnTo>
                  <a:pt x="246049" y="439851"/>
                </a:lnTo>
                <a:lnTo>
                  <a:pt x="264007" y="390817"/>
                </a:lnTo>
                <a:lnTo>
                  <a:pt x="273685" y="339750"/>
                </a:lnTo>
                <a:lnTo>
                  <a:pt x="274345" y="283806"/>
                </a:lnTo>
                <a:close/>
              </a:path>
            </a:pathLst>
          </a:custGeom>
          <a:solidFill>
            <a:srgbClr val="8CBEA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 name="Google Shape;16;p2"/>
          <p:cNvSpPr txBox="1"/>
          <p:nvPr>
            <p:ph type="ctrTitle"/>
          </p:nvPr>
        </p:nvSpPr>
        <p:spPr>
          <a:xfrm>
            <a:off x="3051931" y="1935018"/>
            <a:ext cx="3040200" cy="928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3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664574" y="2761274"/>
            <a:ext cx="5814900" cy="9513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3"/>
          <p:cNvSpPr txBox="1"/>
          <p:nvPr>
            <p:ph type="title"/>
          </p:nvPr>
        </p:nvSpPr>
        <p:spPr>
          <a:xfrm>
            <a:off x="539075" y="435450"/>
            <a:ext cx="8065800" cy="901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1731287" y="1441137"/>
            <a:ext cx="5269200" cy="2274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7" name="Shape 27"/>
        <p:cNvGrpSpPr/>
        <p:nvPr/>
      </p:nvGrpSpPr>
      <p:grpSpPr>
        <a:xfrm>
          <a:off x="0" y="0"/>
          <a:ext cx="0" cy="0"/>
          <a:chOff x="0" y="0"/>
          <a:chExt cx="0" cy="0"/>
        </a:xfrm>
      </p:grpSpPr>
      <p:sp>
        <p:nvSpPr>
          <p:cNvPr id="28" name="Google Shape;28;p4"/>
          <p:cNvSpPr txBox="1"/>
          <p:nvPr>
            <p:ph type="title"/>
          </p:nvPr>
        </p:nvSpPr>
        <p:spPr>
          <a:xfrm>
            <a:off x="539075" y="435450"/>
            <a:ext cx="8065800" cy="901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2" name="Shape 32"/>
        <p:cNvGrpSpPr/>
        <p:nvPr/>
      </p:nvGrpSpPr>
      <p:grpSpPr>
        <a:xfrm>
          <a:off x="0" y="0"/>
          <a:ext cx="0" cy="0"/>
          <a:chOff x="0" y="0"/>
          <a:chExt cx="0" cy="0"/>
        </a:xfrm>
      </p:grpSpPr>
      <p:sp>
        <p:nvSpPr>
          <p:cNvPr id="33" name="Google Shape;33;p5"/>
          <p:cNvSpPr txBox="1"/>
          <p:nvPr>
            <p:ph type="title"/>
          </p:nvPr>
        </p:nvSpPr>
        <p:spPr>
          <a:xfrm>
            <a:off x="539075" y="435450"/>
            <a:ext cx="8065800" cy="901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2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321425" y="1761371"/>
            <a:ext cx="2305200" cy="27000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300">
                <a:solidFill>
                  <a:srgbClr val="434343"/>
                </a:solidFill>
                <a:latin typeface="Calibri"/>
                <a:ea typeface="Calibri"/>
                <a:cs typeface="Calibri"/>
                <a:sym typeface="Calibri"/>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5"/>
          <p:cNvSpPr txBox="1"/>
          <p:nvPr>
            <p:ph idx="2" type="body"/>
          </p:nvPr>
        </p:nvSpPr>
        <p:spPr>
          <a:xfrm>
            <a:off x="6468499" y="1526114"/>
            <a:ext cx="2110200" cy="34035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200">
                <a:solidFill>
                  <a:schemeClr val="dk1"/>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 name="Shape 39"/>
        <p:cNvGrpSpPr/>
        <p:nvPr/>
      </p:nvGrpSpPr>
      <p:grpSpPr>
        <a:xfrm>
          <a:off x="0" y="0"/>
          <a:ext cx="0" cy="0"/>
          <a:chOff x="0" y="0"/>
          <a:chExt cx="0" cy="0"/>
        </a:xfrm>
      </p:grpSpPr>
      <p:sp>
        <p:nvSpPr>
          <p:cNvPr id="40" name="Google Shape;40;p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p7"/>
          <p:cNvSpPr txBox="1"/>
          <p:nvPr>
            <p:ph type="ctrTitle"/>
          </p:nvPr>
        </p:nvSpPr>
        <p:spPr>
          <a:xfrm>
            <a:off x="311708" y="744575"/>
            <a:ext cx="8520600" cy="2052600"/>
          </a:xfrm>
          <a:prstGeom prst="rect">
            <a:avLst/>
          </a:prstGeom>
        </p:spPr>
        <p:txBody>
          <a:bodyPr anchorCtr="0" anchor="b" bIns="0" lIns="0" spcFirstLastPara="1" rIns="0" wrap="square" tIns="0">
            <a:sp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 name="Google Shape;45;p7"/>
          <p:cNvSpPr txBox="1"/>
          <p:nvPr>
            <p:ph idx="1" type="subTitle"/>
          </p:nvPr>
        </p:nvSpPr>
        <p:spPr>
          <a:xfrm>
            <a:off x="311700" y="2834125"/>
            <a:ext cx="8520600" cy="792600"/>
          </a:xfrm>
          <a:prstGeom prst="rect">
            <a:avLst/>
          </a:prstGeom>
        </p:spPr>
        <p:txBody>
          <a:bodyPr anchorCtr="0" anchor="t" bIns="0" lIns="0" spcFirstLastPara="1" rIns="0" wrap="square" tIns="0">
            <a:sp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7"/>
          <p:cNvSpPr txBox="1"/>
          <p:nvPr>
            <p:ph idx="12" type="sldNum"/>
          </p:nvPr>
        </p:nvSpPr>
        <p:spPr>
          <a:xfrm>
            <a:off x="8472458" y="4663217"/>
            <a:ext cx="548700" cy="277200"/>
          </a:xfrm>
          <a:prstGeom prst="rect">
            <a:avLst/>
          </a:prstGeom>
        </p:spPr>
        <p:txBody>
          <a:bodyPr anchorCtr="0" anchor="t"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sp>
        <p:nvSpPr>
          <p:cNvPr id="48" name="Google Shape;48;p8"/>
          <p:cNvSpPr txBox="1"/>
          <p:nvPr>
            <p:ph type="title"/>
          </p:nvPr>
        </p:nvSpPr>
        <p:spPr>
          <a:xfrm>
            <a:off x="490250" y="450150"/>
            <a:ext cx="6367800" cy="4090800"/>
          </a:xfrm>
          <a:prstGeom prst="rect">
            <a:avLst/>
          </a:prstGeom>
        </p:spPr>
        <p:txBody>
          <a:bodyPr anchorCtr="0" anchor="ctr" bIns="0" lIns="0" spcFirstLastPara="1" rIns="0" wrap="square" tIns="0">
            <a:sp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9" name="Google Shape;49;p8"/>
          <p:cNvSpPr txBox="1"/>
          <p:nvPr>
            <p:ph idx="12" type="sldNum"/>
          </p:nvPr>
        </p:nvSpPr>
        <p:spPr>
          <a:xfrm>
            <a:off x="8472458" y="4663217"/>
            <a:ext cx="548700" cy="277200"/>
          </a:xfrm>
          <a:prstGeom prst="rect">
            <a:avLst/>
          </a:prstGeom>
        </p:spPr>
        <p:txBody>
          <a:bodyPr anchorCtr="0" anchor="t"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 name="Shape 50"/>
        <p:cNvGrpSpPr/>
        <p:nvPr/>
      </p:nvGrpSpPr>
      <p:grpSpPr>
        <a:xfrm>
          <a:off x="0" y="0"/>
          <a:ext cx="0" cy="0"/>
          <a:chOff x="0" y="0"/>
          <a:chExt cx="0" cy="0"/>
        </a:xfrm>
      </p:grpSpPr>
      <p:sp>
        <p:nvSpPr>
          <p:cNvPr id="51" name="Google Shape;51;p9"/>
          <p:cNvSpPr txBox="1"/>
          <p:nvPr>
            <p:ph type="title"/>
          </p:nvPr>
        </p:nvSpPr>
        <p:spPr>
          <a:xfrm>
            <a:off x="311700" y="445025"/>
            <a:ext cx="8520600" cy="572700"/>
          </a:xfrm>
          <a:prstGeom prst="rect">
            <a:avLst/>
          </a:prstGeom>
        </p:spPr>
        <p:txBody>
          <a:bodyPr anchorCtr="0" anchor="t" bIns="0" lIns="0" spcFirstLastPara="1" rIns="0" wrap="square" tIns="0">
            <a:sp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9"/>
          <p:cNvSpPr txBox="1"/>
          <p:nvPr>
            <p:ph idx="1" type="body"/>
          </p:nvPr>
        </p:nvSpPr>
        <p:spPr>
          <a:xfrm>
            <a:off x="311700" y="1152475"/>
            <a:ext cx="8520600" cy="3416400"/>
          </a:xfrm>
          <a:prstGeom prst="rect">
            <a:avLst/>
          </a:prstGeom>
        </p:spPr>
        <p:txBody>
          <a:bodyPr anchorCtr="0" anchor="t" bIns="0" lIns="0" spcFirstLastPara="1" rIns="0" wrap="square" tIns="0">
            <a:spAutoFit/>
          </a:bodyPr>
          <a:lstStyle>
            <a:lvl1pPr indent="-228600" lvl="0" marL="457200" rtl="0">
              <a:spcBef>
                <a:spcPts val="0"/>
              </a:spcBef>
              <a:spcAft>
                <a:spcPts val="0"/>
              </a:spcAft>
              <a:buSzPts val="1400"/>
              <a:buNone/>
              <a:defRPr/>
            </a:lvl1pPr>
            <a:lvl2pPr indent="-228600" lvl="1" marL="914400" rtl="0">
              <a:spcBef>
                <a:spcPts val="0"/>
              </a:spcBef>
              <a:spcAft>
                <a:spcPts val="0"/>
              </a:spcAft>
              <a:buSzPts val="1400"/>
              <a:buNone/>
              <a:defRPr/>
            </a:lvl2pPr>
            <a:lvl3pPr indent="-228600" lvl="2" marL="1371600" rtl="0">
              <a:spcBef>
                <a:spcPts val="0"/>
              </a:spcBef>
              <a:spcAft>
                <a:spcPts val="0"/>
              </a:spcAft>
              <a:buSzPts val="1400"/>
              <a:buNone/>
              <a:defRPr/>
            </a:lvl3pPr>
            <a:lvl4pPr indent="-228600" lvl="3" marL="1828800" rtl="0">
              <a:spcBef>
                <a:spcPts val="0"/>
              </a:spcBef>
              <a:spcAft>
                <a:spcPts val="0"/>
              </a:spcAft>
              <a:buSzPts val="1400"/>
              <a:buNone/>
              <a:defRPr/>
            </a:lvl4pPr>
            <a:lvl5pPr indent="-228600" lvl="4" marL="2286000" rtl="0">
              <a:spcBef>
                <a:spcPts val="0"/>
              </a:spcBef>
              <a:spcAft>
                <a:spcPts val="0"/>
              </a:spcAft>
              <a:buSzPts val="1400"/>
              <a:buNone/>
              <a:defRPr/>
            </a:lvl5pPr>
            <a:lvl6pPr indent="-228600" lvl="5" marL="2743200" rtl="0">
              <a:spcBef>
                <a:spcPts val="0"/>
              </a:spcBef>
              <a:spcAft>
                <a:spcPts val="0"/>
              </a:spcAft>
              <a:buSzPts val="1400"/>
              <a:buNone/>
              <a:defRPr/>
            </a:lvl6pPr>
            <a:lvl7pPr indent="-228600" lvl="6" marL="3200400" rtl="0">
              <a:spcBef>
                <a:spcPts val="0"/>
              </a:spcBef>
              <a:spcAft>
                <a:spcPts val="0"/>
              </a:spcAft>
              <a:buSzPts val="1400"/>
              <a:buNone/>
              <a:defRPr/>
            </a:lvl7pPr>
            <a:lvl8pPr indent="-228600" lvl="7" marL="3657600" rtl="0">
              <a:spcBef>
                <a:spcPts val="0"/>
              </a:spcBef>
              <a:spcAft>
                <a:spcPts val="0"/>
              </a:spcAft>
              <a:buSzPts val="1400"/>
              <a:buNone/>
              <a:defRPr/>
            </a:lvl8pPr>
            <a:lvl9pPr indent="-228600" lvl="8" marL="4114800" rtl="0">
              <a:spcBef>
                <a:spcPts val="0"/>
              </a:spcBef>
              <a:spcAft>
                <a:spcPts val="0"/>
              </a:spcAft>
              <a:buSzPts val="1400"/>
              <a:buNone/>
              <a:defRPr/>
            </a:lvl9pPr>
          </a:lstStyle>
          <a:p/>
        </p:txBody>
      </p:sp>
      <p:sp>
        <p:nvSpPr>
          <p:cNvPr id="53" name="Google Shape;53;p9"/>
          <p:cNvSpPr txBox="1"/>
          <p:nvPr>
            <p:ph idx="12" type="sldNum"/>
          </p:nvPr>
        </p:nvSpPr>
        <p:spPr>
          <a:xfrm>
            <a:off x="8472458" y="4663217"/>
            <a:ext cx="548700" cy="277200"/>
          </a:xfrm>
          <a:prstGeom prst="rect">
            <a:avLst/>
          </a:prstGeom>
        </p:spPr>
        <p:txBody>
          <a:bodyPr anchorCtr="0" anchor="t"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5143500"/>
          </a:xfrm>
          <a:custGeom>
            <a:rect b="b" l="l" r="r" t="t"/>
            <a:pathLst>
              <a:path extrusionOk="0" h="5143500" w="9144000">
                <a:moveTo>
                  <a:pt x="9143999" y="5143499"/>
                </a:moveTo>
                <a:lnTo>
                  <a:pt x="0" y="5143499"/>
                </a:lnTo>
                <a:lnTo>
                  <a:pt x="0" y="0"/>
                </a:lnTo>
                <a:lnTo>
                  <a:pt x="9143999" y="0"/>
                </a:lnTo>
                <a:lnTo>
                  <a:pt x="9143999" y="5143499"/>
                </a:lnTo>
                <a:close/>
              </a:path>
            </a:pathLst>
          </a:custGeom>
          <a:solidFill>
            <a:srgbClr val="F1C5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 name="Google Shape;7;p1"/>
          <p:cNvSpPr txBox="1"/>
          <p:nvPr>
            <p:ph type="title"/>
          </p:nvPr>
        </p:nvSpPr>
        <p:spPr>
          <a:xfrm>
            <a:off x="539075" y="435450"/>
            <a:ext cx="8065800" cy="9018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2500" u="none" cap="none" strike="noStrik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1731287" y="1441137"/>
            <a:ext cx="5269200" cy="22740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2" type="sldNum"/>
          </p:nvPr>
        </p:nvSpPr>
        <p:spPr>
          <a:xfrm>
            <a:off x="6583680" y="4783455"/>
            <a:ext cx="2103000" cy="2772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image" Target="../media/image18.png"/><Relationship Id="rId7"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0"/>
          <p:cNvSpPr txBox="1"/>
          <p:nvPr>
            <p:ph type="ctrTitle"/>
          </p:nvPr>
        </p:nvSpPr>
        <p:spPr>
          <a:xfrm>
            <a:off x="480150" y="960863"/>
            <a:ext cx="8183700" cy="1030200"/>
          </a:xfrm>
          <a:prstGeom prst="rect">
            <a:avLst/>
          </a:prstGeom>
        </p:spPr>
        <p:txBody>
          <a:bodyPr anchorCtr="0" anchor="b" bIns="0" lIns="0" spcFirstLastPara="1" rIns="0" wrap="square" tIns="0">
            <a:noAutofit/>
          </a:bodyPr>
          <a:lstStyle/>
          <a:p>
            <a:pPr indent="0" lvl="0" marL="0" rtl="0" algn="ctr">
              <a:spcBef>
                <a:spcPts val="0"/>
              </a:spcBef>
              <a:spcAft>
                <a:spcPts val="0"/>
              </a:spcAft>
              <a:buSzPts val="990"/>
              <a:buNone/>
            </a:pPr>
            <a:r>
              <a:rPr b="1" lang="en" sz="4900">
                <a:solidFill>
                  <a:srgbClr val="E06666"/>
                </a:solidFill>
              </a:rPr>
              <a:t>NYC RESTAURANT ANALYSIS</a:t>
            </a:r>
            <a:endParaRPr b="1" sz="4900">
              <a:solidFill>
                <a:srgbClr val="E06666"/>
              </a:solidFill>
            </a:endParaRPr>
          </a:p>
        </p:txBody>
      </p:sp>
      <p:sp>
        <p:nvSpPr>
          <p:cNvPr id="59" name="Google Shape;59;p10"/>
          <p:cNvSpPr txBox="1"/>
          <p:nvPr>
            <p:ph idx="1" type="subTitle"/>
          </p:nvPr>
        </p:nvSpPr>
        <p:spPr>
          <a:xfrm>
            <a:off x="406050" y="2635525"/>
            <a:ext cx="8257800" cy="1824600"/>
          </a:xfrm>
          <a:prstGeom prst="rect">
            <a:avLst/>
          </a:prstGeom>
        </p:spPr>
        <p:txBody>
          <a:bodyPr anchorCtr="0" anchor="t" bIns="0" lIns="0" spcFirstLastPara="1" rIns="0" wrap="square" tIns="0">
            <a:noAutofit/>
          </a:bodyPr>
          <a:lstStyle/>
          <a:p>
            <a:pPr indent="0" lvl="0" marL="0" rtl="0" algn="l">
              <a:lnSpc>
                <a:spcPct val="95000"/>
              </a:lnSpc>
              <a:spcBef>
                <a:spcPts val="0"/>
              </a:spcBef>
              <a:spcAft>
                <a:spcPts val="0"/>
              </a:spcAft>
              <a:buClr>
                <a:schemeClr val="dk2"/>
              </a:buClr>
              <a:buSzPts val="852"/>
              <a:buFont typeface="Arial"/>
              <a:buNone/>
            </a:pPr>
            <a:r>
              <a:t/>
            </a:r>
            <a:endParaRPr b="1" sz="1800">
              <a:solidFill>
                <a:srgbClr val="E06666"/>
              </a:solidFill>
              <a:latin typeface="Trebuchet MS"/>
              <a:ea typeface="Trebuchet MS"/>
              <a:cs typeface="Trebuchet MS"/>
              <a:sym typeface="Trebuchet MS"/>
            </a:endParaRPr>
          </a:p>
          <a:p>
            <a:pPr indent="0" lvl="0" marL="0" rtl="0" algn="l">
              <a:lnSpc>
                <a:spcPct val="95000"/>
              </a:lnSpc>
              <a:spcBef>
                <a:spcPts val="0"/>
              </a:spcBef>
              <a:spcAft>
                <a:spcPts val="0"/>
              </a:spcAft>
              <a:buClr>
                <a:schemeClr val="dk2"/>
              </a:buClr>
              <a:buSzPts val="852"/>
              <a:buFont typeface="Arial"/>
              <a:buNone/>
            </a:pPr>
            <a:r>
              <a:rPr b="1" lang="en" sz="1800">
                <a:solidFill>
                  <a:srgbClr val="E06666"/>
                </a:solidFill>
                <a:latin typeface="Trebuchet MS"/>
                <a:ea typeface="Trebuchet MS"/>
                <a:cs typeface="Trebuchet MS"/>
                <a:sym typeface="Trebuchet MS"/>
              </a:rPr>
              <a:t>Zhilin (Janine) Wang </a:t>
            </a:r>
            <a:endParaRPr b="1" sz="1800">
              <a:solidFill>
                <a:srgbClr val="E06666"/>
              </a:solidFill>
              <a:latin typeface="Trebuchet MS"/>
              <a:ea typeface="Trebuchet MS"/>
              <a:cs typeface="Trebuchet MS"/>
              <a:sym typeface="Trebuchet MS"/>
            </a:endParaRPr>
          </a:p>
          <a:p>
            <a:pPr indent="0" lvl="0" marL="0" rtl="0" algn="l">
              <a:lnSpc>
                <a:spcPct val="95000"/>
              </a:lnSpc>
              <a:spcBef>
                <a:spcPts val="0"/>
              </a:spcBef>
              <a:spcAft>
                <a:spcPts val="0"/>
              </a:spcAft>
              <a:buClr>
                <a:schemeClr val="dk2"/>
              </a:buClr>
              <a:buSzPts val="852"/>
              <a:buFont typeface="Arial"/>
              <a:buNone/>
            </a:pPr>
            <a:r>
              <a:rPr b="1" lang="en" sz="1800">
                <a:solidFill>
                  <a:srgbClr val="E06666"/>
                </a:solidFill>
                <a:latin typeface="Trebuchet MS"/>
                <a:ea typeface="Trebuchet MS"/>
                <a:cs typeface="Trebuchet MS"/>
                <a:sym typeface="Trebuchet MS"/>
              </a:rPr>
              <a:t>Junting Zhao</a:t>
            </a:r>
            <a:endParaRPr b="1" sz="1800">
              <a:solidFill>
                <a:srgbClr val="E06666"/>
              </a:solidFill>
              <a:latin typeface="Trebuchet MS"/>
              <a:ea typeface="Trebuchet MS"/>
              <a:cs typeface="Trebuchet MS"/>
              <a:sym typeface="Trebuchet MS"/>
            </a:endParaRPr>
          </a:p>
          <a:p>
            <a:pPr indent="0" lvl="0" marL="0" rtl="0" algn="l">
              <a:lnSpc>
                <a:spcPct val="95000"/>
              </a:lnSpc>
              <a:spcBef>
                <a:spcPts val="0"/>
              </a:spcBef>
              <a:spcAft>
                <a:spcPts val="0"/>
              </a:spcAft>
              <a:buClr>
                <a:schemeClr val="dk2"/>
              </a:buClr>
              <a:buSzPts val="852"/>
              <a:buFont typeface="Arial"/>
              <a:buNone/>
            </a:pPr>
            <a:r>
              <a:rPr b="1" lang="en" sz="1800">
                <a:solidFill>
                  <a:srgbClr val="E06666"/>
                </a:solidFill>
                <a:latin typeface="Trebuchet MS"/>
                <a:ea typeface="Trebuchet MS"/>
                <a:cs typeface="Trebuchet MS"/>
                <a:sym typeface="Trebuchet MS"/>
              </a:rPr>
              <a:t>Preethi Bachu</a:t>
            </a:r>
            <a:endParaRPr b="1" sz="1800">
              <a:solidFill>
                <a:srgbClr val="E06666"/>
              </a:solidFill>
              <a:latin typeface="Trebuchet MS"/>
              <a:ea typeface="Trebuchet MS"/>
              <a:cs typeface="Trebuchet MS"/>
              <a:sym typeface="Trebuchet MS"/>
            </a:endParaRPr>
          </a:p>
          <a:p>
            <a:pPr indent="0" lvl="0" marL="0" rtl="0" algn="l">
              <a:lnSpc>
                <a:spcPct val="95000"/>
              </a:lnSpc>
              <a:spcBef>
                <a:spcPts val="0"/>
              </a:spcBef>
              <a:spcAft>
                <a:spcPts val="0"/>
              </a:spcAft>
              <a:buClr>
                <a:schemeClr val="dk2"/>
              </a:buClr>
              <a:buSzPts val="852"/>
              <a:buFont typeface="Arial"/>
              <a:buNone/>
            </a:pPr>
            <a:r>
              <a:rPr b="1" lang="en" sz="1800">
                <a:solidFill>
                  <a:srgbClr val="E06666"/>
                </a:solidFill>
                <a:latin typeface="Trebuchet MS"/>
                <a:ea typeface="Trebuchet MS"/>
                <a:cs typeface="Trebuchet MS"/>
                <a:sym typeface="Trebuchet MS"/>
              </a:rPr>
              <a:t>Sreeja Sriramaneni</a:t>
            </a:r>
            <a:endParaRPr sz="1800">
              <a:solidFill>
                <a:srgbClr val="E06666"/>
              </a:solidFill>
              <a:latin typeface="Trebuchet MS"/>
              <a:ea typeface="Trebuchet MS"/>
              <a:cs typeface="Trebuchet MS"/>
              <a:sym typeface="Trebuchet MS"/>
            </a:endParaRPr>
          </a:p>
        </p:txBody>
      </p:sp>
      <p:pic>
        <p:nvPicPr>
          <p:cNvPr id="60" name="Google Shape;60;p10"/>
          <p:cNvPicPr preferRelativeResize="0"/>
          <p:nvPr/>
        </p:nvPicPr>
        <p:blipFill>
          <a:blip r:embed="rId3">
            <a:alphaModFix/>
          </a:blip>
          <a:stretch>
            <a:fillRect/>
          </a:stretch>
        </p:blipFill>
        <p:spPr>
          <a:xfrm>
            <a:off x="-303575" y="-99725"/>
            <a:ext cx="10089176" cy="912300"/>
          </a:xfrm>
          <a:prstGeom prst="rect">
            <a:avLst/>
          </a:prstGeom>
          <a:noFill/>
          <a:ln>
            <a:noFill/>
          </a:ln>
        </p:spPr>
      </p:pic>
      <p:pic>
        <p:nvPicPr>
          <p:cNvPr id="61" name="Google Shape;61;p10"/>
          <p:cNvPicPr preferRelativeResize="0"/>
          <p:nvPr/>
        </p:nvPicPr>
        <p:blipFill>
          <a:blip r:embed="rId4">
            <a:alphaModFix/>
          </a:blip>
          <a:stretch>
            <a:fillRect/>
          </a:stretch>
        </p:blipFill>
        <p:spPr>
          <a:xfrm>
            <a:off x="6380496" y="2139375"/>
            <a:ext cx="2155826" cy="32124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type="ctrTitle"/>
          </p:nvPr>
        </p:nvSpPr>
        <p:spPr>
          <a:xfrm>
            <a:off x="276150" y="362575"/>
            <a:ext cx="8520600" cy="4464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sz="2900">
                <a:solidFill>
                  <a:schemeClr val="dk2"/>
                </a:solidFill>
              </a:rPr>
              <a:t>Tools &amp; Technologies Used</a:t>
            </a:r>
            <a:endParaRPr sz="2900">
              <a:solidFill>
                <a:schemeClr val="dk2"/>
              </a:solidFill>
            </a:endParaRPr>
          </a:p>
        </p:txBody>
      </p:sp>
      <p:sp>
        <p:nvSpPr>
          <p:cNvPr id="139" name="Google Shape;139;p19"/>
          <p:cNvSpPr txBox="1"/>
          <p:nvPr>
            <p:ph idx="1" type="subTitle"/>
          </p:nvPr>
        </p:nvSpPr>
        <p:spPr>
          <a:xfrm>
            <a:off x="276150" y="1417675"/>
            <a:ext cx="4931100" cy="1945500"/>
          </a:xfrm>
          <a:prstGeom prst="rect">
            <a:avLst/>
          </a:prstGeom>
        </p:spPr>
        <p:txBody>
          <a:bodyPr anchorCtr="0" anchor="t" bIns="0" lIns="0" spcFirstLastPara="1" rIns="0" wrap="square" tIns="0">
            <a:spAutoFit/>
          </a:bodyPr>
          <a:lstStyle/>
          <a:p>
            <a:pPr indent="0" lvl="0" marL="0" rtl="0" algn="just">
              <a:lnSpc>
                <a:spcPct val="115000"/>
              </a:lnSpc>
              <a:spcBef>
                <a:spcPts val="0"/>
              </a:spcBef>
              <a:spcAft>
                <a:spcPts val="0"/>
              </a:spcAft>
              <a:buNone/>
            </a:pPr>
            <a:r>
              <a:rPr lang="en" sz="1600">
                <a:solidFill>
                  <a:srgbClr val="E06666"/>
                </a:solidFill>
                <a:latin typeface="Trebuchet MS"/>
                <a:ea typeface="Trebuchet MS"/>
                <a:cs typeface="Trebuchet MS"/>
                <a:sym typeface="Trebuchet MS"/>
              </a:rPr>
              <a:t>Excel was used to open and extract/filter/clean the relevant data points within the dataset</a:t>
            </a:r>
            <a:endParaRPr sz="1600">
              <a:solidFill>
                <a:srgbClr val="E06666"/>
              </a:solidFill>
              <a:latin typeface="Trebuchet MS"/>
              <a:ea typeface="Trebuchet MS"/>
              <a:cs typeface="Trebuchet MS"/>
              <a:sym typeface="Trebuchet MS"/>
            </a:endParaRPr>
          </a:p>
          <a:p>
            <a:pPr indent="0" lvl="0" marL="0" rtl="0" algn="just">
              <a:lnSpc>
                <a:spcPct val="115000"/>
              </a:lnSpc>
              <a:spcBef>
                <a:spcPts val="0"/>
              </a:spcBef>
              <a:spcAft>
                <a:spcPts val="0"/>
              </a:spcAft>
              <a:buNone/>
            </a:pPr>
            <a:r>
              <a:t/>
            </a:r>
            <a:endParaRPr sz="1600">
              <a:solidFill>
                <a:srgbClr val="E06666"/>
              </a:solidFill>
              <a:latin typeface="Trebuchet MS"/>
              <a:ea typeface="Trebuchet MS"/>
              <a:cs typeface="Trebuchet MS"/>
              <a:sym typeface="Trebuchet MS"/>
            </a:endParaRPr>
          </a:p>
          <a:p>
            <a:pPr indent="0" lvl="0" marL="0" rtl="0" algn="just">
              <a:lnSpc>
                <a:spcPct val="115000"/>
              </a:lnSpc>
              <a:spcBef>
                <a:spcPts val="0"/>
              </a:spcBef>
              <a:spcAft>
                <a:spcPts val="0"/>
              </a:spcAft>
              <a:buNone/>
            </a:pPr>
            <a:r>
              <a:rPr lang="en" sz="1600">
                <a:solidFill>
                  <a:srgbClr val="E06666"/>
                </a:solidFill>
                <a:latin typeface="Trebuchet MS"/>
                <a:ea typeface="Trebuchet MS"/>
                <a:cs typeface="Trebuchet MS"/>
                <a:sym typeface="Trebuchet MS"/>
              </a:rPr>
              <a:t>Python was used to perform data cleaning, create visualizations and conduct analysis</a:t>
            </a:r>
            <a:endParaRPr sz="1600">
              <a:solidFill>
                <a:srgbClr val="E06666"/>
              </a:solidFill>
              <a:latin typeface="Trebuchet MS"/>
              <a:ea typeface="Trebuchet MS"/>
              <a:cs typeface="Trebuchet MS"/>
              <a:sym typeface="Trebuchet MS"/>
            </a:endParaRPr>
          </a:p>
          <a:p>
            <a:pPr indent="0" lvl="0" marL="0" rtl="0" algn="just">
              <a:lnSpc>
                <a:spcPct val="115000"/>
              </a:lnSpc>
              <a:spcBef>
                <a:spcPts val="0"/>
              </a:spcBef>
              <a:spcAft>
                <a:spcPts val="0"/>
              </a:spcAft>
              <a:buNone/>
            </a:pPr>
            <a:r>
              <a:t/>
            </a:r>
            <a:endParaRPr sz="1600">
              <a:solidFill>
                <a:srgbClr val="E06666"/>
              </a:solidFill>
              <a:latin typeface="Trebuchet MS"/>
              <a:ea typeface="Trebuchet MS"/>
              <a:cs typeface="Trebuchet MS"/>
              <a:sym typeface="Trebuchet MS"/>
            </a:endParaRPr>
          </a:p>
          <a:p>
            <a:pPr indent="0" lvl="0" marL="0" rtl="0" algn="just">
              <a:lnSpc>
                <a:spcPct val="115000"/>
              </a:lnSpc>
              <a:spcBef>
                <a:spcPts val="0"/>
              </a:spcBef>
              <a:spcAft>
                <a:spcPts val="0"/>
              </a:spcAft>
              <a:buNone/>
            </a:pPr>
            <a:r>
              <a:rPr lang="en" sz="1600">
                <a:solidFill>
                  <a:srgbClr val="E06666"/>
                </a:solidFill>
                <a:latin typeface="Trebuchet MS"/>
                <a:ea typeface="Trebuchet MS"/>
                <a:cs typeface="Trebuchet MS"/>
                <a:sym typeface="Trebuchet MS"/>
              </a:rPr>
              <a:t>Tableau was used for data visualization</a:t>
            </a:r>
            <a:endParaRPr sz="1600">
              <a:solidFill>
                <a:srgbClr val="E06666"/>
              </a:solidFill>
              <a:latin typeface="Trebuchet MS"/>
              <a:ea typeface="Trebuchet MS"/>
              <a:cs typeface="Trebuchet MS"/>
              <a:sym typeface="Trebuchet MS"/>
            </a:endParaRPr>
          </a:p>
        </p:txBody>
      </p:sp>
      <p:grpSp>
        <p:nvGrpSpPr>
          <p:cNvPr id="140" name="Google Shape;140;p19"/>
          <p:cNvGrpSpPr/>
          <p:nvPr/>
        </p:nvGrpSpPr>
        <p:grpSpPr>
          <a:xfrm>
            <a:off x="5846175" y="1183863"/>
            <a:ext cx="2676275" cy="3050787"/>
            <a:chOff x="5846175" y="1183863"/>
            <a:chExt cx="2676275" cy="3050787"/>
          </a:xfrm>
        </p:grpSpPr>
        <p:pic>
          <p:nvPicPr>
            <p:cNvPr id="141" name="Google Shape;141;p19"/>
            <p:cNvPicPr preferRelativeResize="0"/>
            <p:nvPr/>
          </p:nvPicPr>
          <p:blipFill>
            <a:blip r:embed="rId3">
              <a:alphaModFix/>
            </a:blip>
            <a:stretch>
              <a:fillRect/>
            </a:stretch>
          </p:blipFill>
          <p:spPr>
            <a:xfrm>
              <a:off x="5941858" y="1183863"/>
              <a:ext cx="1679019" cy="1890609"/>
            </a:xfrm>
            <a:prstGeom prst="rect">
              <a:avLst/>
            </a:prstGeom>
            <a:noFill/>
            <a:ln>
              <a:noFill/>
            </a:ln>
          </p:spPr>
        </p:pic>
        <p:pic>
          <p:nvPicPr>
            <p:cNvPr id="142" name="Google Shape;142;p19"/>
            <p:cNvPicPr preferRelativeResize="0"/>
            <p:nvPr/>
          </p:nvPicPr>
          <p:blipFill>
            <a:blip r:embed="rId4">
              <a:alphaModFix/>
            </a:blip>
            <a:stretch>
              <a:fillRect/>
            </a:stretch>
          </p:blipFill>
          <p:spPr>
            <a:xfrm>
              <a:off x="5846175" y="2713271"/>
              <a:ext cx="1491275" cy="1521379"/>
            </a:xfrm>
            <a:prstGeom prst="rect">
              <a:avLst/>
            </a:prstGeom>
            <a:noFill/>
            <a:ln>
              <a:noFill/>
            </a:ln>
          </p:spPr>
        </p:pic>
        <p:pic>
          <p:nvPicPr>
            <p:cNvPr id="143" name="Google Shape;143;p19"/>
            <p:cNvPicPr preferRelativeResize="0"/>
            <p:nvPr/>
          </p:nvPicPr>
          <p:blipFill>
            <a:blip r:embed="rId5">
              <a:alphaModFix/>
            </a:blip>
            <a:stretch>
              <a:fillRect/>
            </a:stretch>
          </p:blipFill>
          <p:spPr>
            <a:xfrm>
              <a:off x="7031175" y="2176893"/>
              <a:ext cx="1491275" cy="1668433"/>
            </a:xfrm>
            <a:prstGeom prst="rect">
              <a:avLst/>
            </a:prstGeom>
            <a:noFill/>
            <a:ln>
              <a:noFill/>
            </a:ln>
          </p:spPr>
        </p:pic>
        <p:pic>
          <p:nvPicPr>
            <p:cNvPr id="144" name="Google Shape;144;p19"/>
            <p:cNvPicPr preferRelativeResize="0"/>
            <p:nvPr/>
          </p:nvPicPr>
          <p:blipFill>
            <a:blip r:embed="rId6">
              <a:alphaModFix/>
            </a:blip>
            <a:stretch>
              <a:fillRect/>
            </a:stretch>
          </p:blipFill>
          <p:spPr>
            <a:xfrm>
              <a:off x="7337450" y="2571753"/>
              <a:ext cx="878725" cy="878725"/>
            </a:xfrm>
            <a:prstGeom prst="rect">
              <a:avLst/>
            </a:prstGeom>
            <a:noFill/>
            <a:ln>
              <a:noFill/>
            </a:ln>
          </p:spPr>
        </p:pic>
        <p:pic>
          <p:nvPicPr>
            <p:cNvPr id="145" name="Google Shape;145;p19"/>
            <p:cNvPicPr preferRelativeResize="0"/>
            <p:nvPr/>
          </p:nvPicPr>
          <p:blipFill>
            <a:blip r:embed="rId7">
              <a:alphaModFix/>
            </a:blip>
            <a:stretch>
              <a:fillRect/>
            </a:stretch>
          </p:blipFill>
          <p:spPr>
            <a:xfrm>
              <a:off x="6310787" y="1689800"/>
              <a:ext cx="941150" cy="878732"/>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ctrTitle"/>
          </p:nvPr>
        </p:nvSpPr>
        <p:spPr>
          <a:xfrm>
            <a:off x="311708" y="744575"/>
            <a:ext cx="8520600" cy="8004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t/>
            </a:r>
            <a:endParaRPr/>
          </a:p>
        </p:txBody>
      </p:sp>
      <p:sp>
        <p:nvSpPr>
          <p:cNvPr id="151" name="Google Shape;151;p20"/>
          <p:cNvSpPr txBox="1"/>
          <p:nvPr>
            <p:ph idx="1" type="subTitle"/>
          </p:nvPr>
        </p:nvSpPr>
        <p:spPr>
          <a:xfrm>
            <a:off x="311700" y="2834125"/>
            <a:ext cx="8520600" cy="431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t/>
            </a:r>
            <a:endParaRPr/>
          </a:p>
        </p:txBody>
      </p:sp>
      <p:pic>
        <p:nvPicPr>
          <p:cNvPr id="152" name="Google Shape;152;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ctrTitle"/>
          </p:nvPr>
        </p:nvSpPr>
        <p:spPr>
          <a:xfrm>
            <a:off x="311708" y="744575"/>
            <a:ext cx="8520600" cy="8004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t/>
            </a:r>
            <a:endParaRPr/>
          </a:p>
        </p:txBody>
      </p:sp>
      <p:sp>
        <p:nvSpPr>
          <p:cNvPr id="158" name="Google Shape;158;p21"/>
          <p:cNvSpPr txBox="1"/>
          <p:nvPr>
            <p:ph idx="1" type="subTitle"/>
          </p:nvPr>
        </p:nvSpPr>
        <p:spPr>
          <a:xfrm>
            <a:off x="311700" y="2834125"/>
            <a:ext cx="8520600" cy="431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t/>
            </a:r>
            <a:endParaRPr/>
          </a:p>
        </p:txBody>
      </p:sp>
      <p:pic>
        <p:nvPicPr>
          <p:cNvPr id="159" name="Google Shape;159;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ctrTitle"/>
          </p:nvPr>
        </p:nvSpPr>
        <p:spPr>
          <a:xfrm>
            <a:off x="311708" y="848500"/>
            <a:ext cx="8520600" cy="8004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rPr lang="en">
                <a:solidFill>
                  <a:schemeClr val="dk2"/>
                </a:solidFill>
              </a:rPr>
              <a:t>Exploratory Analysis</a:t>
            </a:r>
            <a:endParaRPr>
              <a:solidFill>
                <a:schemeClr val="dk2"/>
              </a:solidFill>
            </a:endParaRPr>
          </a:p>
        </p:txBody>
      </p:sp>
      <p:pic>
        <p:nvPicPr>
          <p:cNvPr id="165" name="Google Shape;165;p22"/>
          <p:cNvPicPr preferRelativeResize="0"/>
          <p:nvPr/>
        </p:nvPicPr>
        <p:blipFill>
          <a:blip r:embed="rId3">
            <a:alphaModFix/>
          </a:blip>
          <a:stretch>
            <a:fillRect/>
          </a:stretch>
        </p:blipFill>
        <p:spPr>
          <a:xfrm>
            <a:off x="4316949" y="2114801"/>
            <a:ext cx="4450375" cy="3374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ctrTitle"/>
          </p:nvPr>
        </p:nvSpPr>
        <p:spPr>
          <a:xfrm>
            <a:off x="319550" y="226925"/>
            <a:ext cx="7923000" cy="1066800"/>
          </a:xfrm>
          <a:prstGeom prst="rect">
            <a:avLst/>
          </a:prstGeom>
        </p:spPr>
        <p:txBody>
          <a:bodyPr anchorCtr="0" anchor="b" bIns="0" lIns="0" spcFirstLastPara="1" rIns="0" wrap="square" tIns="0">
            <a:spAutoFit/>
          </a:bodyPr>
          <a:lstStyle/>
          <a:p>
            <a:pPr indent="0" lvl="0" marL="0" rtl="0" algn="l">
              <a:lnSpc>
                <a:spcPct val="115000"/>
              </a:lnSpc>
              <a:spcBef>
                <a:spcPts val="0"/>
              </a:spcBef>
              <a:spcAft>
                <a:spcPts val="0"/>
              </a:spcAft>
              <a:buNone/>
            </a:pPr>
            <a:r>
              <a:rPr lang="en" sz="2100">
                <a:solidFill>
                  <a:schemeClr val="dk2"/>
                </a:solidFill>
              </a:rPr>
              <a:t>Most A rated restaurants scored less than 20, B rated restaurants scored between 20 and 30 and C rated restaurants scored more than 20.</a:t>
            </a:r>
            <a:endParaRPr sz="2100">
              <a:solidFill>
                <a:schemeClr val="dk2"/>
              </a:solidFill>
            </a:endParaRPr>
          </a:p>
        </p:txBody>
      </p:sp>
      <p:pic>
        <p:nvPicPr>
          <p:cNvPr id="171" name="Google Shape;171;p23"/>
          <p:cNvPicPr preferRelativeResize="0"/>
          <p:nvPr/>
        </p:nvPicPr>
        <p:blipFill>
          <a:blip r:embed="rId3">
            <a:alphaModFix/>
          </a:blip>
          <a:stretch>
            <a:fillRect/>
          </a:stretch>
        </p:blipFill>
        <p:spPr>
          <a:xfrm>
            <a:off x="1539650" y="1471325"/>
            <a:ext cx="5769800" cy="33161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4"/>
          <p:cNvSpPr txBox="1"/>
          <p:nvPr>
            <p:ph type="ctrTitle"/>
          </p:nvPr>
        </p:nvSpPr>
        <p:spPr>
          <a:xfrm>
            <a:off x="159600" y="4174850"/>
            <a:ext cx="8824800" cy="1108200"/>
          </a:xfrm>
          <a:prstGeom prst="rect">
            <a:avLst/>
          </a:prstGeom>
        </p:spPr>
        <p:txBody>
          <a:bodyPr anchorCtr="0" anchor="b" bIns="0" lIns="0" spcFirstLastPara="1" rIns="0" wrap="square" tIns="0">
            <a:spAutoFit/>
          </a:bodyPr>
          <a:lstStyle/>
          <a:p>
            <a:pPr indent="0" lvl="0" marL="0" rtl="0" algn="l">
              <a:spcBef>
                <a:spcPts val="0"/>
              </a:spcBef>
              <a:spcAft>
                <a:spcPts val="0"/>
              </a:spcAft>
              <a:buClr>
                <a:schemeClr val="dk1"/>
              </a:buClr>
              <a:buSzPts val="1100"/>
              <a:buFont typeface="Arial"/>
              <a:buNone/>
            </a:pPr>
            <a:r>
              <a:rPr lang="en" sz="1800">
                <a:solidFill>
                  <a:schemeClr val="dk2"/>
                </a:solidFill>
              </a:rPr>
              <a:t>Health inspection violation density charts with scores show that almost all of the restaurants were scored below 30 and ratings show that almost all of the restaurants were rated above 3.</a:t>
            </a:r>
            <a:endParaRPr sz="1800">
              <a:solidFill>
                <a:schemeClr val="dk2"/>
              </a:solidFill>
            </a:endParaRPr>
          </a:p>
          <a:p>
            <a:pPr indent="0" lvl="0" marL="0" rtl="0" algn="ctr">
              <a:spcBef>
                <a:spcPts val="0"/>
              </a:spcBef>
              <a:spcAft>
                <a:spcPts val="0"/>
              </a:spcAft>
              <a:buNone/>
            </a:pPr>
            <a:r>
              <a:t/>
            </a:r>
            <a:endParaRPr sz="1800">
              <a:solidFill>
                <a:schemeClr val="dk2"/>
              </a:solidFill>
            </a:endParaRPr>
          </a:p>
        </p:txBody>
      </p:sp>
      <p:pic>
        <p:nvPicPr>
          <p:cNvPr id="177" name="Google Shape;177;p24"/>
          <p:cNvPicPr preferRelativeResize="0"/>
          <p:nvPr/>
        </p:nvPicPr>
        <p:blipFill rotWithShape="1">
          <a:blip r:embed="rId3">
            <a:alphaModFix/>
          </a:blip>
          <a:srcRect b="-1169" l="0" r="0" t="1170"/>
          <a:stretch/>
        </p:blipFill>
        <p:spPr>
          <a:xfrm>
            <a:off x="259600" y="325325"/>
            <a:ext cx="4140201" cy="3706925"/>
          </a:xfrm>
          <a:prstGeom prst="rect">
            <a:avLst/>
          </a:prstGeom>
          <a:noFill/>
          <a:ln cap="flat" cmpd="sng" w="9525">
            <a:solidFill>
              <a:schemeClr val="dk2"/>
            </a:solidFill>
            <a:prstDash val="solid"/>
            <a:round/>
            <a:headEnd len="sm" w="sm" type="none"/>
            <a:tailEnd len="sm" w="sm" type="none"/>
          </a:ln>
        </p:spPr>
      </p:pic>
      <p:pic>
        <p:nvPicPr>
          <p:cNvPr id="178" name="Google Shape;178;p24"/>
          <p:cNvPicPr preferRelativeResize="0"/>
          <p:nvPr/>
        </p:nvPicPr>
        <p:blipFill>
          <a:blip r:embed="rId4">
            <a:alphaModFix/>
          </a:blip>
          <a:stretch>
            <a:fillRect/>
          </a:stretch>
        </p:blipFill>
        <p:spPr>
          <a:xfrm>
            <a:off x="4776075" y="325325"/>
            <a:ext cx="4140200" cy="3706917"/>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txBox="1"/>
          <p:nvPr>
            <p:ph type="ctrTitle"/>
          </p:nvPr>
        </p:nvSpPr>
        <p:spPr>
          <a:xfrm>
            <a:off x="931900" y="161575"/>
            <a:ext cx="6352200" cy="12006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rPr lang="en" sz="2600">
                <a:solidFill>
                  <a:schemeClr val="dk2"/>
                </a:solidFill>
              </a:rPr>
              <a:t>More than 45% of A rated restaurants have one or more </a:t>
            </a:r>
            <a:r>
              <a:rPr lang="en" sz="2600">
                <a:solidFill>
                  <a:schemeClr val="dk2"/>
                </a:solidFill>
              </a:rPr>
              <a:t>critical</a:t>
            </a:r>
            <a:r>
              <a:rPr lang="en" sz="2600">
                <a:solidFill>
                  <a:schemeClr val="dk2"/>
                </a:solidFill>
              </a:rPr>
              <a:t> violations.</a:t>
            </a:r>
            <a:endParaRPr sz="2600">
              <a:solidFill>
                <a:schemeClr val="dk2"/>
              </a:solidFill>
            </a:endParaRPr>
          </a:p>
          <a:p>
            <a:pPr indent="0" lvl="0" marL="0" rtl="0" algn="l">
              <a:spcBef>
                <a:spcPts val="0"/>
              </a:spcBef>
              <a:spcAft>
                <a:spcPts val="0"/>
              </a:spcAft>
              <a:buNone/>
            </a:pPr>
            <a:r>
              <a:t/>
            </a:r>
            <a:endParaRPr sz="2600">
              <a:solidFill>
                <a:schemeClr val="dk2"/>
              </a:solidFill>
            </a:endParaRPr>
          </a:p>
        </p:txBody>
      </p:sp>
      <p:pic>
        <p:nvPicPr>
          <p:cNvPr id="184" name="Google Shape;184;p25"/>
          <p:cNvPicPr preferRelativeResize="0"/>
          <p:nvPr/>
        </p:nvPicPr>
        <p:blipFill>
          <a:blip r:embed="rId3">
            <a:alphaModFix/>
          </a:blip>
          <a:stretch>
            <a:fillRect/>
          </a:stretch>
        </p:blipFill>
        <p:spPr>
          <a:xfrm>
            <a:off x="1761602" y="1588200"/>
            <a:ext cx="5075550" cy="33436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205050" y="479250"/>
            <a:ext cx="8733900" cy="6003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3900">
                <a:solidFill>
                  <a:schemeClr val="dk2"/>
                </a:solidFill>
              </a:rPr>
              <a:t>Data </a:t>
            </a:r>
            <a:r>
              <a:rPr lang="en" sz="3900">
                <a:solidFill>
                  <a:schemeClr val="dk2"/>
                </a:solidFill>
              </a:rPr>
              <a:t>Visualization—</a:t>
            </a:r>
            <a:r>
              <a:rPr lang="en" sz="3900">
                <a:solidFill>
                  <a:schemeClr val="dk2"/>
                </a:solidFill>
              </a:rPr>
              <a:t>Potential Factors</a:t>
            </a:r>
            <a:endParaRPr sz="3900">
              <a:solidFill>
                <a:schemeClr val="dk2"/>
              </a:solidFill>
            </a:endParaRPr>
          </a:p>
        </p:txBody>
      </p:sp>
      <p:pic>
        <p:nvPicPr>
          <p:cNvPr id="190" name="Google Shape;190;p26"/>
          <p:cNvPicPr preferRelativeResize="0"/>
          <p:nvPr/>
        </p:nvPicPr>
        <p:blipFill>
          <a:blip r:embed="rId3">
            <a:alphaModFix/>
          </a:blip>
          <a:stretch>
            <a:fillRect/>
          </a:stretch>
        </p:blipFill>
        <p:spPr>
          <a:xfrm>
            <a:off x="1972800" y="1627875"/>
            <a:ext cx="6844325" cy="3145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pic>
        <p:nvPicPr>
          <p:cNvPr id="195" name="Google Shape;195;p27"/>
          <p:cNvPicPr preferRelativeResize="0"/>
          <p:nvPr/>
        </p:nvPicPr>
        <p:blipFill>
          <a:blip r:embed="rId3">
            <a:alphaModFix/>
          </a:blip>
          <a:stretch>
            <a:fillRect/>
          </a:stretch>
        </p:blipFill>
        <p:spPr>
          <a:xfrm>
            <a:off x="2450538" y="708825"/>
            <a:ext cx="4242925" cy="3725850"/>
          </a:xfrm>
          <a:prstGeom prst="rect">
            <a:avLst/>
          </a:prstGeom>
          <a:noFill/>
          <a:ln>
            <a:noFill/>
          </a:ln>
        </p:spPr>
      </p:pic>
      <p:sp>
        <p:nvSpPr>
          <p:cNvPr id="196" name="Google Shape;196;p27"/>
          <p:cNvSpPr txBox="1"/>
          <p:nvPr/>
        </p:nvSpPr>
        <p:spPr>
          <a:xfrm>
            <a:off x="5450750" y="475950"/>
            <a:ext cx="4161900" cy="18777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sz="2000">
              <a:latin typeface="Source Sans Pro"/>
              <a:ea typeface="Source Sans Pro"/>
              <a:cs typeface="Source Sans Pro"/>
              <a:sym typeface="Source Sans Pro"/>
            </a:endParaRPr>
          </a:p>
          <a:p>
            <a:pPr indent="0" lvl="0" marL="914400" rtl="0" algn="l">
              <a:lnSpc>
                <a:spcPct val="150000"/>
              </a:lnSpc>
              <a:spcBef>
                <a:spcPts val="0"/>
              </a:spcBef>
              <a:spcAft>
                <a:spcPts val="0"/>
              </a:spcAft>
              <a:buNone/>
            </a:pPr>
            <a:r>
              <a:t/>
            </a:r>
            <a:endParaRPr sz="20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2000">
                <a:latin typeface="Source Sans Pro"/>
                <a:ea typeface="Source Sans Pro"/>
                <a:cs typeface="Source Sans Pro"/>
                <a:sym typeface="Source Sans Pro"/>
              </a:rPr>
              <a:t> </a:t>
            </a:r>
            <a:endParaRPr sz="2000">
              <a:latin typeface="Source Sans Pro"/>
              <a:ea typeface="Source Sans Pro"/>
              <a:cs typeface="Source Sans Pro"/>
              <a:sym typeface="Source Sans Pro"/>
            </a:endParaRPr>
          </a:p>
          <a:p>
            <a:pPr indent="0" lvl="0" marL="0" rtl="0" algn="l">
              <a:lnSpc>
                <a:spcPct val="150000"/>
              </a:lnSpc>
              <a:spcBef>
                <a:spcPts val="0"/>
              </a:spcBef>
              <a:spcAft>
                <a:spcPts val="0"/>
              </a:spcAft>
              <a:buNone/>
            </a:pPr>
            <a:r>
              <a:t/>
            </a:r>
            <a:endParaRPr sz="2000">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1700" y="445025"/>
            <a:ext cx="85206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200">
                <a:solidFill>
                  <a:schemeClr val="dk2"/>
                </a:solidFill>
                <a:latin typeface="Calibri"/>
                <a:ea typeface="Calibri"/>
                <a:cs typeface="Calibri"/>
                <a:sym typeface="Calibri"/>
              </a:rPr>
              <a:t> Rating by Price Level</a:t>
            </a:r>
            <a:endParaRPr sz="3200">
              <a:solidFill>
                <a:schemeClr val="dk2"/>
              </a:solidFill>
              <a:latin typeface="Calibri"/>
              <a:ea typeface="Calibri"/>
              <a:cs typeface="Calibri"/>
              <a:sym typeface="Calibri"/>
            </a:endParaRPr>
          </a:p>
        </p:txBody>
      </p:sp>
      <p:pic>
        <p:nvPicPr>
          <p:cNvPr id="202" name="Google Shape;202;p28"/>
          <p:cNvPicPr preferRelativeResize="0"/>
          <p:nvPr/>
        </p:nvPicPr>
        <p:blipFill>
          <a:blip r:embed="rId3">
            <a:alphaModFix/>
          </a:blip>
          <a:stretch>
            <a:fillRect/>
          </a:stretch>
        </p:blipFill>
        <p:spPr>
          <a:xfrm>
            <a:off x="158975" y="1179600"/>
            <a:ext cx="5312826" cy="3498800"/>
          </a:xfrm>
          <a:prstGeom prst="rect">
            <a:avLst/>
          </a:prstGeom>
          <a:noFill/>
          <a:ln cap="flat" cmpd="sng" w="9525">
            <a:solidFill>
              <a:schemeClr val="dk2"/>
            </a:solidFill>
            <a:prstDash val="solid"/>
            <a:round/>
            <a:headEnd len="sm" w="sm" type="none"/>
            <a:tailEnd len="sm" w="sm" type="none"/>
          </a:ln>
        </p:spPr>
      </p:pic>
      <p:sp>
        <p:nvSpPr>
          <p:cNvPr id="203" name="Google Shape;203;p28"/>
          <p:cNvSpPr txBox="1"/>
          <p:nvPr/>
        </p:nvSpPr>
        <p:spPr>
          <a:xfrm>
            <a:off x="5471800" y="1162750"/>
            <a:ext cx="3672000" cy="3249300"/>
          </a:xfrm>
          <a:prstGeom prst="rect">
            <a:avLst/>
          </a:prstGeom>
          <a:noFill/>
          <a:ln>
            <a:noFill/>
          </a:ln>
        </p:spPr>
        <p:txBody>
          <a:bodyPr anchorCtr="0" anchor="t" bIns="91425" lIns="91425" spcFirstLastPara="1" rIns="91425" wrap="square" tIns="91425">
            <a:spAutoFit/>
          </a:bodyPr>
          <a:lstStyle/>
          <a:p>
            <a:pPr indent="-368300" lvl="0" marL="457200" rtl="0" algn="l">
              <a:lnSpc>
                <a:spcPct val="115000"/>
              </a:lnSpc>
              <a:spcBef>
                <a:spcPts val="0"/>
              </a:spcBef>
              <a:spcAft>
                <a:spcPts val="0"/>
              </a:spcAft>
              <a:buClr>
                <a:srgbClr val="E06666"/>
              </a:buClr>
              <a:buSzPts val="2200"/>
              <a:buFont typeface="Calibri"/>
              <a:buChar char="●"/>
            </a:pPr>
            <a:r>
              <a:rPr lang="en" sz="2200">
                <a:solidFill>
                  <a:srgbClr val="E06666"/>
                </a:solidFill>
                <a:latin typeface="Calibri"/>
                <a:ea typeface="Calibri"/>
                <a:cs typeface="Calibri"/>
                <a:sym typeface="Calibri"/>
              </a:rPr>
              <a:t>The highest rating: </a:t>
            </a:r>
            <a:endParaRPr sz="2200">
              <a:solidFill>
                <a:srgbClr val="E06666"/>
              </a:solidFill>
              <a:latin typeface="Calibri"/>
              <a:ea typeface="Calibri"/>
              <a:cs typeface="Calibri"/>
              <a:sym typeface="Calibri"/>
            </a:endParaRPr>
          </a:p>
          <a:p>
            <a:pPr indent="-368300" lvl="1" marL="914400" rtl="0" algn="l">
              <a:lnSpc>
                <a:spcPct val="115000"/>
              </a:lnSpc>
              <a:spcBef>
                <a:spcPts val="0"/>
              </a:spcBef>
              <a:spcAft>
                <a:spcPts val="0"/>
              </a:spcAft>
              <a:buClr>
                <a:srgbClr val="E06666"/>
              </a:buClr>
              <a:buSzPts val="2200"/>
              <a:buFont typeface="Calibri"/>
              <a:buChar char="○"/>
            </a:pPr>
            <a:r>
              <a:rPr lang="en" sz="2200">
                <a:solidFill>
                  <a:srgbClr val="E06666"/>
                </a:solidFill>
                <a:latin typeface="Calibri"/>
                <a:ea typeface="Calibri"/>
                <a:cs typeface="Calibri"/>
                <a:sym typeface="Calibri"/>
              </a:rPr>
              <a:t>Price Level 4</a:t>
            </a:r>
            <a:endParaRPr sz="2200">
              <a:solidFill>
                <a:srgbClr val="E06666"/>
              </a:solidFill>
              <a:latin typeface="Calibri"/>
              <a:ea typeface="Calibri"/>
              <a:cs typeface="Calibri"/>
              <a:sym typeface="Calibri"/>
            </a:endParaRPr>
          </a:p>
          <a:p>
            <a:pPr indent="-368300" lvl="0" marL="457200" rtl="0" algn="l">
              <a:lnSpc>
                <a:spcPct val="115000"/>
              </a:lnSpc>
              <a:spcBef>
                <a:spcPts val="0"/>
              </a:spcBef>
              <a:spcAft>
                <a:spcPts val="0"/>
              </a:spcAft>
              <a:buClr>
                <a:srgbClr val="E06666"/>
              </a:buClr>
              <a:buSzPts val="2200"/>
              <a:buFont typeface="Calibri"/>
              <a:buChar char="●"/>
            </a:pPr>
            <a:r>
              <a:rPr lang="en" sz="2200">
                <a:solidFill>
                  <a:srgbClr val="E06666"/>
                </a:solidFill>
                <a:latin typeface="Calibri"/>
                <a:ea typeface="Calibri"/>
                <a:cs typeface="Calibri"/>
                <a:sym typeface="Calibri"/>
              </a:rPr>
              <a:t>Differences </a:t>
            </a:r>
            <a:r>
              <a:rPr lang="en" sz="2200">
                <a:solidFill>
                  <a:srgbClr val="E06666"/>
                </a:solidFill>
                <a:latin typeface="Calibri"/>
                <a:ea typeface="Calibri"/>
                <a:cs typeface="Calibri"/>
                <a:sym typeface="Calibri"/>
              </a:rPr>
              <a:t>between</a:t>
            </a:r>
            <a:r>
              <a:rPr lang="en" sz="2200">
                <a:solidFill>
                  <a:srgbClr val="E06666"/>
                </a:solidFill>
                <a:latin typeface="Calibri"/>
                <a:ea typeface="Calibri"/>
                <a:cs typeface="Calibri"/>
                <a:sym typeface="Calibri"/>
              </a:rPr>
              <a:t> each rating are slight:</a:t>
            </a:r>
            <a:endParaRPr sz="2200">
              <a:solidFill>
                <a:srgbClr val="E06666"/>
              </a:solidFill>
              <a:latin typeface="Calibri"/>
              <a:ea typeface="Calibri"/>
              <a:cs typeface="Calibri"/>
              <a:sym typeface="Calibri"/>
            </a:endParaRPr>
          </a:p>
          <a:p>
            <a:pPr indent="-368300" lvl="1" marL="914400" rtl="0" algn="l">
              <a:lnSpc>
                <a:spcPct val="115000"/>
              </a:lnSpc>
              <a:spcBef>
                <a:spcPts val="0"/>
              </a:spcBef>
              <a:spcAft>
                <a:spcPts val="0"/>
              </a:spcAft>
              <a:buClr>
                <a:srgbClr val="E06666"/>
              </a:buClr>
              <a:buSzPts val="2200"/>
              <a:buFont typeface="Calibri"/>
              <a:buChar char="○"/>
            </a:pPr>
            <a:r>
              <a:rPr lang="en" sz="2200" u="sng">
                <a:solidFill>
                  <a:srgbClr val="E06666"/>
                </a:solidFill>
                <a:latin typeface="Calibri"/>
                <a:ea typeface="Calibri"/>
                <a:cs typeface="Calibri"/>
                <a:sym typeface="Calibri"/>
              </a:rPr>
              <a:t>No significant relationship</a:t>
            </a:r>
            <a:r>
              <a:rPr lang="en" sz="2200">
                <a:solidFill>
                  <a:srgbClr val="E06666"/>
                </a:solidFill>
                <a:latin typeface="Calibri"/>
                <a:ea typeface="Calibri"/>
                <a:cs typeface="Calibri"/>
                <a:sym typeface="Calibri"/>
              </a:rPr>
              <a:t> between the price and ratings in this dataset</a:t>
            </a:r>
            <a:endParaRPr sz="2200">
              <a:solidFill>
                <a:srgbClr val="E06666"/>
              </a:solidFill>
              <a:latin typeface="Calibri"/>
              <a:ea typeface="Calibri"/>
              <a:cs typeface="Calibri"/>
              <a:sym typeface="Calibri"/>
            </a:endParaRPr>
          </a:p>
        </p:txBody>
      </p:sp>
      <p:sp>
        <p:nvSpPr>
          <p:cNvPr id="204" name="Google Shape;204;p28"/>
          <p:cNvSpPr/>
          <p:nvPr/>
        </p:nvSpPr>
        <p:spPr>
          <a:xfrm>
            <a:off x="123125" y="1135400"/>
            <a:ext cx="5403300" cy="77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1"/>
          <p:cNvPicPr preferRelativeResize="0"/>
          <p:nvPr/>
        </p:nvPicPr>
        <p:blipFill>
          <a:blip r:embed="rId3">
            <a:alphaModFix/>
          </a:blip>
          <a:stretch>
            <a:fillRect/>
          </a:stretch>
        </p:blipFill>
        <p:spPr>
          <a:xfrm>
            <a:off x="3963975" y="642650"/>
            <a:ext cx="1216051" cy="1216051"/>
          </a:xfrm>
          <a:prstGeom prst="rect">
            <a:avLst/>
          </a:prstGeom>
          <a:noFill/>
          <a:ln>
            <a:noFill/>
          </a:ln>
        </p:spPr>
      </p:pic>
      <p:pic>
        <p:nvPicPr>
          <p:cNvPr id="67" name="Google Shape;67;p11"/>
          <p:cNvPicPr preferRelativeResize="0"/>
          <p:nvPr/>
        </p:nvPicPr>
        <p:blipFill>
          <a:blip r:embed="rId4">
            <a:alphaModFix/>
          </a:blip>
          <a:stretch>
            <a:fillRect/>
          </a:stretch>
        </p:blipFill>
        <p:spPr>
          <a:xfrm>
            <a:off x="7577050" y="1770775"/>
            <a:ext cx="1216051" cy="1084851"/>
          </a:xfrm>
          <a:prstGeom prst="rect">
            <a:avLst/>
          </a:prstGeom>
          <a:noFill/>
          <a:ln>
            <a:noFill/>
          </a:ln>
        </p:spPr>
      </p:pic>
      <p:pic>
        <p:nvPicPr>
          <p:cNvPr id="68" name="Google Shape;68;p11"/>
          <p:cNvPicPr preferRelativeResize="0"/>
          <p:nvPr/>
        </p:nvPicPr>
        <p:blipFill>
          <a:blip r:embed="rId5">
            <a:alphaModFix/>
          </a:blip>
          <a:stretch>
            <a:fillRect/>
          </a:stretch>
        </p:blipFill>
        <p:spPr>
          <a:xfrm>
            <a:off x="566425" y="1705175"/>
            <a:ext cx="1216050" cy="1216050"/>
          </a:xfrm>
          <a:prstGeom prst="rect">
            <a:avLst/>
          </a:prstGeom>
          <a:noFill/>
          <a:ln>
            <a:noFill/>
          </a:ln>
        </p:spPr>
      </p:pic>
      <p:pic>
        <p:nvPicPr>
          <p:cNvPr id="69" name="Google Shape;69;p11"/>
          <p:cNvPicPr preferRelativeResize="0"/>
          <p:nvPr/>
        </p:nvPicPr>
        <p:blipFill>
          <a:blip r:embed="rId6">
            <a:alphaModFix/>
          </a:blip>
          <a:stretch>
            <a:fillRect/>
          </a:stretch>
        </p:blipFill>
        <p:spPr>
          <a:xfrm>
            <a:off x="2858401" y="3217650"/>
            <a:ext cx="1216050" cy="1167173"/>
          </a:xfrm>
          <a:prstGeom prst="rect">
            <a:avLst/>
          </a:prstGeom>
          <a:noFill/>
          <a:ln>
            <a:noFill/>
          </a:ln>
        </p:spPr>
      </p:pic>
      <p:pic>
        <p:nvPicPr>
          <p:cNvPr id="70" name="Google Shape;70;p11"/>
          <p:cNvPicPr preferRelativeResize="0"/>
          <p:nvPr/>
        </p:nvPicPr>
        <p:blipFill>
          <a:blip r:embed="rId7">
            <a:alphaModFix/>
          </a:blip>
          <a:stretch>
            <a:fillRect/>
          </a:stretch>
        </p:blipFill>
        <p:spPr>
          <a:xfrm>
            <a:off x="5089725" y="3236991"/>
            <a:ext cx="1216050" cy="1128496"/>
          </a:xfrm>
          <a:prstGeom prst="rect">
            <a:avLst/>
          </a:prstGeom>
          <a:noFill/>
          <a:ln>
            <a:noFill/>
          </a:ln>
        </p:spPr>
      </p:pic>
      <p:cxnSp>
        <p:nvCxnSpPr>
          <p:cNvPr id="71" name="Google Shape;71;p11"/>
          <p:cNvCxnSpPr>
            <a:stCxn id="68" idx="3"/>
            <a:endCxn id="66" idx="1"/>
          </p:cNvCxnSpPr>
          <p:nvPr/>
        </p:nvCxnSpPr>
        <p:spPr>
          <a:xfrm flipH="1" rot="10800000">
            <a:off x="1782475" y="1250600"/>
            <a:ext cx="2181600" cy="1062600"/>
          </a:xfrm>
          <a:prstGeom prst="straightConnector1">
            <a:avLst/>
          </a:prstGeom>
          <a:noFill/>
          <a:ln cap="flat" cmpd="sng" w="19050">
            <a:solidFill>
              <a:schemeClr val="dk1"/>
            </a:solidFill>
            <a:prstDash val="lgDash"/>
            <a:round/>
            <a:headEnd len="med" w="med" type="oval"/>
            <a:tailEnd len="med" w="med" type="triangle"/>
          </a:ln>
        </p:spPr>
      </p:cxnSp>
      <p:cxnSp>
        <p:nvCxnSpPr>
          <p:cNvPr id="72" name="Google Shape;72;p11"/>
          <p:cNvCxnSpPr>
            <a:stCxn id="66" idx="3"/>
            <a:endCxn id="67" idx="1"/>
          </p:cNvCxnSpPr>
          <p:nvPr/>
        </p:nvCxnSpPr>
        <p:spPr>
          <a:xfrm>
            <a:off x="5180026" y="1250676"/>
            <a:ext cx="2397000" cy="1062600"/>
          </a:xfrm>
          <a:prstGeom prst="straightConnector1">
            <a:avLst/>
          </a:prstGeom>
          <a:noFill/>
          <a:ln cap="flat" cmpd="sng" w="19050">
            <a:solidFill>
              <a:schemeClr val="dk1"/>
            </a:solidFill>
            <a:prstDash val="lgDash"/>
            <a:round/>
            <a:headEnd len="med" w="med" type="oval"/>
            <a:tailEnd len="med" w="med" type="triangle"/>
          </a:ln>
        </p:spPr>
      </p:cxnSp>
      <p:cxnSp>
        <p:nvCxnSpPr>
          <p:cNvPr id="73" name="Google Shape;73;p11"/>
          <p:cNvCxnSpPr>
            <a:endCxn id="69" idx="0"/>
          </p:cNvCxnSpPr>
          <p:nvPr/>
        </p:nvCxnSpPr>
        <p:spPr>
          <a:xfrm flipH="1">
            <a:off x="3466426" y="2105250"/>
            <a:ext cx="797700" cy="1112400"/>
          </a:xfrm>
          <a:prstGeom prst="straightConnector1">
            <a:avLst/>
          </a:prstGeom>
          <a:noFill/>
          <a:ln cap="flat" cmpd="sng" w="19050">
            <a:solidFill>
              <a:schemeClr val="dk1"/>
            </a:solidFill>
            <a:prstDash val="lgDash"/>
            <a:round/>
            <a:headEnd len="med" w="med" type="oval"/>
            <a:tailEnd len="med" w="med" type="triangle"/>
          </a:ln>
        </p:spPr>
      </p:cxnSp>
      <p:cxnSp>
        <p:nvCxnSpPr>
          <p:cNvPr id="74" name="Google Shape;74;p11"/>
          <p:cNvCxnSpPr>
            <a:endCxn id="70" idx="0"/>
          </p:cNvCxnSpPr>
          <p:nvPr/>
        </p:nvCxnSpPr>
        <p:spPr>
          <a:xfrm>
            <a:off x="4855050" y="2128791"/>
            <a:ext cx="842700" cy="1108200"/>
          </a:xfrm>
          <a:prstGeom prst="straightConnector1">
            <a:avLst/>
          </a:prstGeom>
          <a:noFill/>
          <a:ln cap="flat" cmpd="sng" w="19050">
            <a:solidFill>
              <a:schemeClr val="dk1"/>
            </a:solidFill>
            <a:prstDash val="lgDash"/>
            <a:round/>
            <a:headEnd len="med" w="med" type="oval"/>
            <a:tailEnd len="med" w="med" type="triangle"/>
          </a:ln>
        </p:spPr>
      </p:cxnSp>
      <p:sp>
        <p:nvSpPr>
          <p:cNvPr id="75" name="Google Shape;75;p11"/>
          <p:cNvSpPr txBox="1"/>
          <p:nvPr/>
        </p:nvSpPr>
        <p:spPr>
          <a:xfrm>
            <a:off x="577425" y="2940400"/>
            <a:ext cx="1003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E06666"/>
                </a:solidFill>
                <a:latin typeface="Trebuchet MS"/>
                <a:ea typeface="Trebuchet MS"/>
                <a:cs typeface="Trebuchet MS"/>
                <a:sym typeface="Trebuchet MS"/>
              </a:rPr>
              <a:t>client</a:t>
            </a:r>
            <a:endParaRPr b="1" sz="1800">
              <a:solidFill>
                <a:srgbClr val="E06666"/>
              </a:solidFill>
              <a:latin typeface="Trebuchet MS"/>
              <a:ea typeface="Trebuchet MS"/>
              <a:cs typeface="Trebuchet MS"/>
              <a:sym typeface="Trebuchet MS"/>
            </a:endParaRPr>
          </a:p>
        </p:txBody>
      </p:sp>
      <p:sp>
        <p:nvSpPr>
          <p:cNvPr id="76" name="Google Shape;76;p11"/>
          <p:cNvSpPr txBox="1"/>
          <p:nvPr/>
        </p:nvSpPr>
        <p:spPr>
          <a:xfrm>
            <a:off x="3466425" y="1653125"/>
            <a:ext cx="269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E06666"/>
                </a:solidFill>
                <a:latin typeface="Trebuchet MS"/>
                <a:ea typeface="Trebuchet MS"/>
                <a:cs typeface="Trebuchet MS"/>
                <a:sym typeface="Trebuchet MS"/>
              </a:rPr>
              <a:t>consulting company</a:t>
            </a:r>
            <a:endParaRPr b="1" sz="1800">
              <a:solidFill>
                <a:srgbClr val="E06666"/>
              </a:solidFill>
              <a:latin typeface="Trebuchet MS"/>
              <a:ea typeface="Trebuchet MS"/>
              <a:cs typeface="Trebuchet MS"/>
              <a:sym typeface="Trebuchet MS"/>
            </a:endParaRPr>
          </a:p>
        </p:txBody>
      </p:sp>
      <p:sp>
        <p:nvSpPr>
          <p:cNvPr id="77" name="Google Shape;77;p11"/>
          <p:cNvSpPr txBox="1"/>
          <p:nvPr/>
        </p:nvSpPr>
        <p:spPr>
          <a:xfrm>
            <a:off x="7308475" y="2940400"/>
            <a:ext cx="1572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E06666"/>
                </a:solidFill>
                <a:latin typeface="Trebuchet MS"/>
                <a:ea typeface="Trebuchet MS"/>
                <a:cs typeface="Trebuchet MS"/>
                <a:sym typeface="Trebuchet MS"/>
              </a:rPr>
              <a:t>restaurant</a:t>
            </a:r>
            <a:endParaRPr b="1" sz="1800">
              <a:solidFill>
                <a:srgbClr val="E06666"/>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445025"/>
            <a:ext cx="8520600" cy="985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200">
                <a:solidFill>
                  <a:schemeClr val="dk2"/>
                </a:solidFill>
              </a:rPr>
              <a:t>Rating by </a:t>
            </a:r>
            <a:r>
              <a:rPr lang="en" sz="3200">
                <a:solidFill>
                  <a:schemeClr val="dk2"/>
                </a:solidFill>
              </a:rPr>
              <a:t>Inspection Grade</a:t>
            </a:r>
            <a:endParaRPr sz="3200">
              <a:solidFill>
                <a:schemeClr val="dk2"/>
              </a:solidFill>
            </a:endParaRPr>
          </a:p>
          <a:p>
            <a:pPr indent="0" lvl="0" marL="0" rtl="0" algn="l">
              <a:spcBef>
                <a:spcPts val="0"/>
              </a:spcBef>
              <a:spcAft>
                <a:spcPts val="0"/>
              </a:spcAft>
              <a:buNone/>
            </a:pPr>
            <a:r>
              <a:t/>
            </a:r>
            <a:endParaRPr sz="3200">
              <a:solidFill>
                <a:schemeClr val="dk2"/>
              </a:solidFill>
            </a:endParaRPr>
          </a:p>
        </p:txBody>
      </p:sp>
      <p:pic>
        <p:nvPicPr>
          <p:cNvPr id="210" name="Google Shape;210;p29"/>
          <p:cNvPicPr preferRelativeResize="0"/>
          <p:nvPr/>
        </p:nvPicPr>
        <p:blipFill rotWithShape="1">
          <a:blip r:embed="rId3">
            <a:alphaModFix/>
          </a:blip>
          <a:srcRect b="3939" l="8378" r="7418" t="7329"/>
          <a:stretch/>
        </p:blipFill>
        <p:spPr>
          <a:xfrm>
            <a:off x="311700" y="1040300"/>
            <a:ext cx="4422926" cy="3862250"/>
          </a:xfrm>
          <a:prstGeom prst="rect">
            <a:avLst/>
          </a:prstGeom>
          <a:noFill/>
          <a:ln cap="flat" cmpd="sng" w="9525">
            <a:solidFill>
              <a:schemeClr val="dk2"/>
            </a:solidFill>
            <a:prstDash val="solid"/>
            <a:round/>
            <a:headEnd len="sm" w="sm" type="none"/>
            <a:tailEnd len="sm" w="sm" type="none"/>
          </a:ln>
        </p:spPr>
      </p:pic>
      <p:sp>
        <p:nvSpPr>
          <p:cNvPr id="211" name="Google Shape;211;p29"/>
          <p:cNvSpPr txBox="1"/>
          <p:nvPr/>
        </p:nvSpPr>
        <p:spPr>
          <a:xfrm>
            <a:off x="4875975" y="1021250"/>
            <a:ext cx="4161900" cy="3724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rgbClr val="E06666"/>
              </a:buClr>
              <a:buSzPts val="2000"/>
              <a:buFont typeface="Trebuchet MS"/>
              <a:buChar char="●"/>
            </a:pPr>
            <a:r>
              <a:rPr lang="en" sz="2000">
                <a:solidFill>
                  <a:srgbClr val="E06666"/>
                </a:solidFill>
                <a:latin typeface="Trebuchet MS"/>
                <a:ea typeface="Trebuchet MS"/>
                <a:cs typeface="Trebuchet MS"/>
                <a:sym typeface="Trebuchet MS"/>
              </a:rPr>
              <a:t>Inspection grade</a:t>
            </a:r>
            <a:endParaRPr sz="2000">
              <a:solidFill>
                <a:srgbClr val="E06666"/>
              </a:solidFill>
              <a:latin typeface="Trebuchet MS"/>
              <a:ea typeface="Trebuchet MS"/>
              <a:cs typeface="Trebuchet MS"/>
              <a:sym typeface="Trebuchet MS"/>
            </a:endParaRPr>
          </a:p>
          <a:p>
            <a:pPr indent="-355600" lvl="1" marL="914400" rtl="0" algn="l">
              <a:lnSpc>
                <a:spcPct val="150000"/>
              </a:lnSpc>
              <a:spcBef>
                <a:spcPts val="0"/>
              </a:spcBef>
              <a:spcAft>
                <a:spcPts val="0"/>
              </a:spcAft>
              <a:buClr>
                <a:srgbClr val="E06666"/>
              </a:buClr>
              <a:buSzPts val="2000"/>
              <a:buFont typeface="Trebuchet MS"/>
              <a:buChar char="○"/>
            </a:pPr>
            <a:r>
              <a:rPr lang="en" sz="2000">
                <a:solidFill>
                  <a:srgbClr val="E06666"/>
                </a:solidFill>
                <a:latin typeface="Trebuchet MS"/>
                <a:ea typeface="Trebuchet MS"/>
                <a:cs typeface="Trebuchet MS"/>
                <a:sym typeface="Trebuchet MS"/>
              </a:rPr>
              <a:t>Health, safety, quality</a:t>
            </a:r>
            <a:endParaRPr sz="2000">
              <a:solidFill>
                <a:srgbClr val="E06666"/>
              </a:solidFill>
              <a:latin typeface="Trebuchet MS"/>
              <a:ea typeface="Trebuchet MS"/>
              <a:cs typeface="Trebuchet MS"/>
              <a:sym typeface="Trebuchet MS"/>
            </a:endParaRPr>
          </a:p>
          <a:p>
            <a:pPr indent="-355600" lvl="1" marL="914400" rtl="0" algn="l">
              <a:lnSpc>
                <a:spcPct val="150000"/>
              </a:lnSpc>
              <a:spcBef>
                <a:spcPts val="0"/>
              </a:spcBef>
              <a:spcAft>
                <a:spcPts val="0"/>
              </a:spcAft>
              <a:buClr>
                <a:srgbClr val="E06666"/>
              </a:buClr>
              <a:buSzPts val="2000"/>
              <a:buFont typeface="Trebuchet MS"/>
              <a:buChar char="○"/>
            </a:pPr>
            <a:r>
              <a:rPr lang="en" sz="2000">
                <a:solidFill>
                  <a:srgbClr val="E06666"/>
                </a:solidFill>
                <a:latin typeface="Trebuchet MS"/>
                <a:ea typeface="Trebuchet MS"/>
                <a:cs typeface="Trebuchet MS"/>
                <a:sym typeface="Trebuchet MS"/>
              </a:rPr>
              <a:t>A &gt; B &gt; C</a:t>
            </a:r>
            <a:endParaRPr sz="2000">
              <a:solidFill>
                <a:srgbClr val="E06666"/>
              </a:solidFill>
              <a:latin typeface="Trebuchet MS"/>
              <a:ea typeface="Trebuchet MS"/>
              <a:cs typeface="Trebuchet MS"/>
              <a:sym typeface="Trebuchet MS"/>
            </a:endParaRPr>
          </a:p>
          <a:p>
            <a:pPr indent="-355600" lvl="0" marL="457200" rtl="0" algn="l">
              <a:lnSpc>
                <a:spcPct val="150000"/>
              </a:lnSpc>
              <a:spcBef>
                <a:spcPts val="0"/>
              </a:spcBef>
              <a:spcAft>
                <a:spcPts val="0"/>
              </a:spcAft>
              <a:buClr>
                <a:srgbClr val="E06666"/>
              </a:buClr>
              <a:buSzPts val="2000"/>
              <a:buFont typeface="Trebuchet MS"/>
              <a:buChar char="●"/>
            </a:pPr>
            <a:r>
              <a:rPr lang="en" sz="2000">
                <a:solidFill>
                  <a:srgbClr val="E06666"/>
                </a:solidFill>
                <a:latin typeface="Trebuchet MS"/>
                <a:ea typeface="Trebuchet MS"/>
                <a:cs typeface="Trebuchet MS"/>
                <a:sym typeface="Trebuchet MS"/>
              </a:rPr>
              <a:t>Among top rating: 4.0 - 5.0 </a:t>
            </a:r>
            <a:endParaRPr sz="2000">
              <a:solidFill>
                <a:srgbClr val="E06666"/>
              </a:solidFill>
              <a:latin typeface="Trebuchet MS"/>
              <a:ea typeface="Trebuchet MS"/>
              <a:cs typeface="Trebuchet MS"/>
              <a:sym typeface="Trebuchet MS"/>
            </a:endParaRPr>
          </a:p>
          <a:p>
            <a:pPr indent="-355600" lvl="1" marL="914400" rtl="0" algn="l">
              <a:lnSpc>
                <a:spcPct val="150000"/>
              </a:lnSpc>
              <a:spcBef>
                <a:spcPts val="0"/>
              </a:spcBef>
              <a:spcAft>
                <a:spcPts val="0"/>
              </a:spcAft>
              <a:buClr>
                <a:srgbClr val="E06666"/>
              </a:buClr>
              <a:buSzPts val="2000"/>
              <a:buFont typeface="Trebuchet MS"/>
              <a:buChar char="○"/>
            </a:pPr>
            <a:r>
              <a:rPr lang="en" sz="2000">
                <a:solidFill>
                  <a:srgbClr val="E06666"/>
                </a:solidFill>
                <a:latin typeface="Trebuchet MS"/>
                <a:ea typeface="Trebuchet MS"/>
                <a:cs typeface="Trebuchet MS"/>
                <a:sym typeface="Trebuchet MS"/>
              </a:rPr>
              <a:t>Grade A: 70.77%</a:t>
            </a:r>
            <a:endParaRPr sz="2000">
              <a:solidFill>
                <a:srgbClr val="E06666"/>
              </a:solidFill>
              <a:latin typeface="Trebuchet MS"/>
              <a:ea typeface="Trebuchet MS"/>
              <a:cs typeface="Trebuchet MS"/>
              <a:sym typeface="Trebuchet MS"/>
            </a:endParaRPr>
          </a:p>
          <a:p>
            <a:pPr indent="0" lvl="0" marL="914400" rtl="0" algn="l">
              <a:lnSpc>
                <a:spcPct val="150000"/>
              </a:lnSpc>
              <a:spcBef>
                <a:spcPts val="0"/>
              </a:spcBef>
              <a:spcAft>
                <a:spcPts val="0"/>
              </a:spcAft>
              <a:buNone/>
            </a:pPr>
            <a:r>
              <a:t/>
            </a:r>
            <a:endParaRPr sz="2000">
              <a:solidFill>
                <a:srgbClr val="E06666"/>
              </a:solidFill>
              <a:latin typeface="Trebuchet MS"/>
              <a:ea typeface="Trebuchet MS"/>
              <a:cs typeface="Trebuchet MS"/>
              <a:sym typeface="Trebuchet MS"/>
            </a:endParaRPr>
          </a:p>
          <a:p>
            <a:pPr indent="0" lvl="0" marL="0" rtl="0" algn="l">
              <a:lnSpc>
                <a:spcPct val="150000"/>
              </a:lnSpc>
              <a:spcBef>
                <a:spcPts val="0"/>
              </a:spcBef>
              <a:spcAft>
                <a:spcPts val="0"/>
              </a:spcAft>
              <a:buNone/>
            </a:pPr>
            <a:r>
              <a:rPr lang="en" sz="2000">
                <a:solidFill>
                  <a:srgbClr val="E06666"/>
                </a:solidFill>
                <a:latin typeface="Trebuchet MS"/>
                <a:ea typeface="Trebuchet MS"/>
                <a:cs typeface="Trebuchet MS"/>
                <a:sym typeface="Trebuchet MS"/>
              </a:rPr>
              <a:t> </a:t>
            </a:r>
            <a:endParaRPr sz="2000">
              <a:solidFill>
                <a:srgbClr val="E06666"/>
              </a:solidFill>
              <a:latin typeface="Trebuchet MS"/>
              <a:ea typeface="Trebuchet MS"/>
              <a:cs typeface="Trebuchet MS"/>
              <a:sym typeface="Trebuchet MS"/>
            </a:endParaRPr>
          </a:p>
          <a:p>
            <a:pPr indent="0" lvl="0" marL="0" rtl="0" algn="l">
              <a:lnSpc>
                <a:spcPct val="150000"/>
              </a:lnSpc>
              <a:spcBef>
                <a:spcPts val="0"/>
              </a:spcBef>
              <a:spcAft>
                <a:spcPts val="0"/>
              </a:spcAft>
              <a:buNone/>
            </a:pPr>
            <a:r>
              <a:t/>
            </a:r>
            <a:endParaRPr sz="2000">
              <a:solidFill>
                <a:srgbClr val="E06666"/>
              </a:solidFill>
              <a:latin typeface="Trebuchet MS"/>
              <a:ea typeface="Trebuchet MS"/>
              <a:cs typeface="Trebuchet MS"/>
              <a:sym typeface="Trebuchet MS"/>
            </a:endParaRPr>
          </a:p>
        </p:txBody>
      </p:sp>
      <p:sp>
        <p:nvSpPr>
          <p:cNvPr id="212" name="Google Shape;212;p29"/>
          <p:cNvSpPr/>
          <p:nvPr/>
        </p:nvSpPr>
        <p:spPr>
          <a:xfrm>
            <a:off x="6572250" y="3592175"/>
            <a:ext cx="546600" cy="5715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9"/>
          <p:cNvSpPr txBox="1"/>
          <p:nvPr/>
        </p:nvSpPr>
        <p:spPr>
          <a:xfrm>
            <a:off x="5127775" y="4099900"/>
            <a:ext cx="3466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E06666"/>
                </a:solidFill>
                <a:latin typeface="Trebuchet MS"/>
                <a:ea typeface="Trebuchet MS"/>
                <a:cs typeface="Trebuchet MS"/>
                <a:sym typeface="Trebuchet MS"/>
              </a:rPr>
              <a:t>Recommendation 1</a:t>
            </a:r>
            <a:endParaRPr b="1" sz="2800">
              <a:solidFill>
                <a:srgbClr val="E06666"/>
              </a:solidFill>
              <a:latin typeface="Trebuchet MS"/>
              <a:ea typeface="Trebuchet MS"/>
              <a:cs typeface="Trebuchet MS"/>
              <a:sym typeface="Trebuchet MS"/>
            </a:endParaRPr>
          </a:p>
        </p:txBody>
      </p:sp>
      <p:sp>
        <p:nvSpPr>
          <p:cNvPr id="214" name="Google Shape;214;p29"/>
          <p:cNvSpPr/>
          <p:nvPr/>
        </p:nvSpPr>
        <p:spPr>
          <a:xfrm>
            <a:off x="3516925" y="3835600"/>
            <a:ext cx="1217700" cy="72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txBox="1"/>
          <p:nvPr/>
        </p:nvSpPr>
        <p:spPr>
          <a:xfrm>
            <a:off x="360300" y="4332625"/>
            <a:ext cx="190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*N: Not yet graded</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  Z: Grade pending</a:t>
            </a:r>
            <a:endParaRPr>
              <a:latin typeface="Calibri"/>
              <a:ea typeface="Calibri"/>
              <a:cs typeface="Calibri"/>
              <a:sym typeface="Calibri"/>
            </a:endParaRPr>
          </a:p>
        </p:txBody>
      </p:sp>
      <p:pic>
        <p:nvPicPr>
          <p:cNvPr id="216" name="Google Shape;216;p29"/>
          <p:cNvPicPr preferRelativeResize="0"/>
          <p:nvPr/>
        </p:nvPicPr>
        <p:blipFill rotWithShape="1">
          <a:blip r:embed="rId4">
            <a:alphaModFix/>
          </a:blip>
          <a:srcRect b="48911" l="0" r="4598" t="0"/>
          <a:stretch/>
        </p:blipFill>
        <p:spPr>
          <a:xfrm>
            <a:off x="3102750" y="1097450"/>
            <a:ext cx="1546350" cy="291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445025"/>
            <a:ext cx="85206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200">
                <a:solidFill>
                  <a:schemeClr val="dk2"/>
                </a:solidFill>
              </a:rPr>
              <a:t>Rating by the </a:t>
            </a:r>
            <a:r>
              <a:rPr lang="en" sz="3200">
                <a:solidFill>
                  <a:schemeClr val="dk2"/>
                </a:solidFill>
              </a:rPr>
              <a:t>Number of Reviews</a:t>
            </a:r>
            <a:endParaRPr sz="3200">
              <a:solidFill>
                <a:schemeClr val="dk2"/>
              </a:solidFill>
            </a:endParaRPr>
          </a:p>
        </p:txBody>
      </p:sp>
      <p:pic>
        <p:nvPicPr>
          <p:cNvPr id="222" name="Google Shape;222;p30"/>
          <p:cNvPicPr preferRelativeResize="0"/>
          <p:nvPr/>
        </p:nvPicPr>
        <p:blipFill>
          <a:blip r:embed="rId3">
            <a:alphaModFix/>
          </a:blip>
          <a:stretch>
            <a:fillRect/>
          </a:stretch>
        </p:blipFill>
        <p:spPr>
          <a:xfrm>
            <a:off x="4460175" y="1074075"/>
            <a:ext cx="3851400" cy="3833375"/>
          </a:xfrm>
          <a:prstGeom prst="rect">
            <a:avLst/>
          </a:prstGeom>
          <a:noFill/>
          <a:ln cap="flat" cmpd="sng" w="9525">
            <a:solidFill>
              <a:schemeClr val="dk2"/>
            </a:solidFill>
            <a:prstDash val="solid"/>
            <a:round/>
            <a:headEnd len="sm" w="sm" type="none"/>
            <a:tailEnd len="sm" w="sm" type="none"/>
          </a:ln>
        </p:spPr>
      </p:pic>
      <p:sp>
        <p:nvSpPr>
          <p:cNvPr id="223" name="Google Shape;223;p30"/>
          <p:cNvSpPr txBox="1"/>
          <p:nvPr/>
        </p:nvSpPr>
        <p:spPr>
          <a:xfrm>
            <a:off x="410000" y="993925"/>
            <a:ext cx="37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24" name="Google Shape;224;p30"/>
          <p:cNvSpPr txBox="1"/>
          <p:nvPr/>
        </p:nvSpPr>
        <p:spPr>
          <a:xfrm>
            <a:off x="173900" y="1279650"/>
            <a:ext cx="3975600" cy="19626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E06666"/>
              </a:buClr>
              <a:buSzPts val="2100"/>
              <a:buFont typeface="Trebuchet MS"/>
              <a:buChar char="●"/>
            </a:pPr>
            <a:r>
              <a:rPr lang="en" sz="2100">
                <a:solidFill>
                  <a:srgbClr val="E06666"/>
                </a:solidFill>
                <a:latin typeface="Trebuchet MS"/>
                <a:ea typeface="Trebuchet MS"/>
                <a:cs typeface="Trebuchet MS"/>
                <a:sym typeface="Trebuchet MS"/>
              </a:rPr>
              <a:t>Top ratings have </a:t>
            </a:r>
            <a:r>
              <a:rPr lang="en" sz="2100" u="sng">
                <a:solidFill>
                  <a:srgbClr val="E06666"/>
                </a:solidFill>
                <a:latin typeface="Trebuchet MS"/>
                <a:ea typeface="Trebuchet MS"/>
                <a:cs typeface="Trebuchet MS"/>
                <a:sym typeface="Trebuchet MS"/>
              </a:rPr>
              <a:t>more</a:t>
            </a:r>
            <a:r>
              <a:rPr lang="en" sz="2100">
                <a:solidFill>
                  <a:srgbClr val="E06666"/>
                </a:solidFill>
                <a:latin typeface="Trebuchet MS"/>
                <a:ea typeface="Trebuchet MS"/>
                <a:cs typeface="Trebuchet MS"/>
                <a:sym typeface="Trebuchet MS"/>
              </a:rPr>
              <a:t> reviews</a:t>
            </a:r>
            <a:endParaRPr sz="2100">
              <a:solidFill>
                <a:srgbClr val="E06666"/>
              </a:solidFill>
              <a:latin typeface="Trebuchet MS"/>
              <a:ea typeface="Trebuchet MS"/>
              <a:cs typeface="Trebuchet MS"/>
              <a:sym typeface="Trebuchet MS"/>
            </a:endParaRPr>
          </a:p>
          <a:p>
            <a:pPr indent="-361950" lvl="0" marL="457200" rtl="0" algn="l">
              <a:lnSpc>
                <a:spcPct val="150000"/>
              </a:lnSpc>
              <a:spcBef>
                <a:spcPts val="0"/>
              </a:spcBef>
              <a:spcAft>
                <a:spcPts val="0"/>
              </a:spcAft>
              <a:buClr>
                <a:srgbClr val="E06666"/>
              </a:buClr>
              <a:buSzPts val="2100"/>
              <a:buFont typeface="Trebuchet MS"/>
              <a:buChar char="●"/>
            </a:pPr>
            <a:r>
              <a:rPr lang="en" sz="2100">
                <a:solidFill>
                  <a:srgbClr val="E06666"/>
                </a:solidFill>
                <a:latin typeface="Trebuchet MS"/>
                <a:ea typeface="Trebuchet MS"/>
                <a:cs typeface="Trebuchet MS"/>
                <a:sym typeface="Trebuchet MS"/>
              </a:rPr>
              <a:t>Number of reviews:</a:t>
            </a:r>
            <a:endParaRPr sz="2100">
              <a:solidFill>
                <a:srgbClr val="E06666"/>
              </a:solidFill>
              <a:latin typeface="Trebuchet MS"/>
              <a:ea typeface="Trebuchet MS"/>
              <a:cs typeface="Trebuchet MS"/>
              <a:sym typeface="Trebuchet MS"/>
            </a:endParaRPr>
          </a:p>
          <a:p>
            <a:pPr indent="-361950" lvl="1" marL="914400" rtl="0" algn="l">
              <a:lnSpc>
                <a:spcPct val="150000"/>
              </a:lnSpc>
              <a:spcBef>
                <a:spcPts val="0"/>
              </a:spcBef>
              <a:spcAft>
                <a:spcPts val="0"/>
              </a:spcAft>
              <a:buClr>
                <a:srgbClr val="E06666"/>
              </a:buClr>
              <a:buSzPts val="2100"/>
              <a:buFont typeface="Trebuchet MS"/>
              <a:buChar char="○"/>
            </a:pPr>
            <a:r>
              <a:rPr lang="en" sz="2100">
                <a:solidFill>
                  <a:srgbClr val="E06666"/>
                </a:solidFill>
                <a:latin typeface="Trebuchet MS"/>
                <a:ea typeface="Trebuchet MS"/>
                <a:cs typeface="Trebuchet MS"/>
                <a:sym typeface="Trebuchet MS"/>
              </a:rPr>
              <a:t>Reliability, Reputation</a:t>
            </a:r>
            <a:endParaRPr sz="2100">
              <a:solidFill>
                <a:srgbClr val="E06666"/>
              </a:solidFill>
              <a:latin typeface="Trebuchet MS"/>
              <a:ea typeface="Trebuchet MS"/>
              <a:cs typeface="Trebuchet MS"/>
              <a:sym typeface="Trebuchet MS"/>
            </a:endParaRPr>
          </a:p>
        </p:txBody>
      </p:sp>
      <p:sp>
        <p:nvSpPr>
          <p:cNvPr id="225" name="Google Shape;225;p30"/>
          <p:cNvSpPr/>
          <p:nvPr/>
        </p:nvSpPr>
        <p:spPr>
          <a:xfrm>
            <a:off x="1924050" y="3287375"/>
            <a:ext cx="546600" cy="5715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txBox="1"/>
          <p:nvPr/>
        </p:nvSpPr>
        <p:spPr>
          <a:xfrm>
            <a:off x="479575" y="3795100"/>
            <a:ext cx="3466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E06666"/>
                </a:solidFill>
                <a:latin typeface="Trebuchet MS"/>
                <a:ea typeface="Trebuchet MS"/>
                <a:cs typeface="Trebuchet MS"/>
                <a:sym typeface="Trebuchet MS"/>
              </a:rPr>
              <a:t>Recommendation 2</a:t>
            </a:r>
            <a:endParaRPr b="1" sz="2800">
              <a:solidFill>
                <a:srgbClr val="E06666"/>
              </a:solidFill>
              <a:latin typeface="Trebuchet MS"/>
              <a:ea typeface="Trebuchet MS"/>
              <a:cs typeface="Trebuchet MS"/>
              <a:sym typeface="Trebuchet MS"/>
            </a:endParaRPr>
          </a:p>
        </p:txBody>
      </p:sp>
      <p:sp>
        <p:nvSpPr>
          <p:cNvPr id="227" name="Google Shape;227;p30"/>
          <p:cNvSpPr/>
          <p:nvPr/>
        </p:nvSpPr>
        <p:spPr>
          <a:xfrm>
            <a:off x="4932300" y="1074075"/>
            <a:ext cx="683400" cy="390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1"/>
          <p:cNvPicPr preferRelativeResize="0"/>
          <p:nvPr/>
        </p:nvPicPr>
        <p:blipFill>
          <a:blip r:embed="rId3">
            <a:alphaModFix/>
          </a:blip>
          <a:stretch>
            <a:fillRect/>
          </a:stretch>
        </p:blipFill>
        <p:spPr>
          <a:xfrm>
            <a:off x="183050" y="1004800"/>
            <a:ext cx="5051524" cy="3705400"/>
          </a:xfrm>
          <a:prstGeom prst="rect">
            <a:avLst/>
          </a:prstGeom>
          <a:noFill/>
          <a:ln cap="flat" cmpd="sng" w="9525">
            <a:solidFill>
              <a:schemeClr val="dk2"/>
            </a:solidFill>
            <a:prstDash val="solid"/>
            <a:round/>
            <a:headEnd len="sm" w="sm" type="none"/>
            <a:tailEnd len="sm" w="sm" type="none"/>
          </a:ln>
        </p:spPr>
      </p:pic>
      <p:sp>
        <p:nvSpPr>
          <p:cNvPr id="233" name="Google Shape;233;p31"/>
          <p:cNvSpPr txBox="1"/>
          <p:nvPr/>
        </p:nvSpPr>
        <p:spPr>
          <a:xfrm>
            <a:off x="5190375" y="972775"/>
            <a:ext cx="3529500" cy="4032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E06666"/>
              </a:buClr>
              <a:buSzPts val="2000"/>
              <a:buFont typeface="Trebuchet MS"/>
              <a:buChar char="●"/>
            </a:pPr>
            <a:r>
              <a:rPr lang="en" sz="2000">
                <a:solidFill>
                  <a:srgbClr val="E06666"/>
                </a:solidFill>
                <a:latin typeface="Trebuchet MS"/>
                <a:ea typeface="Trebuchet MS"/>
                <a:cs typeface="Trebuchet MS"/>
                <a:sym typeface="Trebuchet MS"/>
              </a:rPr>
              <a:t>Average rating by Zip Code is a reflection of the competitors’ situation</a:t>
            </a:r>
            <a:endParaRPr sz="2000">
              <a:solidFill>
                <a:srgbClr val="E06666"/>
              </a:solidFill>
              <a:latin typeface="Trebuchet MS"/>
              <a:ea typeface="Trebuchet MS"/>
              <a:cs typeface="Trebuchet MS"/>
              <a:sym typeface="Trebuchet MS"/>
            </a:endParaRPr>
          </a:p>
          <a:p>
            <a:pPr indent="0" lvl="0" marL="457200" rtl="0" algn="l">
              <a:lnSpc>
                <a:spcPct val="115000"/>
              </a:lnSpc>
              <a:spcBef>
                <a:spcPts val="0"/>
              </a:spcBef>
              <a:spcAft>
                <a:spcPts val="0"/>
              </a:spcAft>
              <a:buNone/>
            </a:pPr>
            <a:r>
              <a:t/>
            </a:r>
            <a:endParaRPr sz="2000">
              <a:solidFill>
                <a:srgbClr val="E06666"/>
              </a:solidFill>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2000">
              <a:solidFill>
                <a:srgbClr val="E06666"/>
              </a:solidFill>
              <a:latin typeface="Trebuchet MS"/>
              <a:ea typeface="Trebuchet MS"/>
              <a:cs typeface="Trebuchet MS"/>
              <a:sym typeface="Trebuchet MS"/>
            </a:endParaRPr>
          </a:p>
          <a:p>
            <a:pPr indent="-355600" lvl="0" marL="457200" rtl="0" algn="l">
              <a:lnSpc>
                <a:spcPct val="115000"/>
              </a:lnSpc>
              <a:spcBef>
                <a:spcPts val="0"/>
              </a:spcBef>
              <a:spcAft>
                <a:spcPts val="0"/>
              </a:spcAft>
              <a:buClr>
                <a:srgbClr val="E06666"/>
              </a:buClr>
              <a:buSzPts val="2000"/>
              <a:buFont typeface="Trebuchet MS"/>
              <a:buChar char="●"/>
            </a:pPr>
            <a:r>
              <a:rPr lang="en" sz="2000">
                <a:solidFill>
                  <a:srgbClr val="E06666"/>
                </a:solidFill>
                <a:latin typeface="Trebuchet MS"/>
                <a:ea typeface="Trebuchet MS"/>
                <a:cs typeface="Trebuchet MS"/>
                <a:sym typeface="Trebuchet MS"/>
              </a:rPr>
              <a:t>Recommendation 3: Locate a restaurant in a relatively low-rated area so there is less competition</a:t>
            </a:r>
            <a:endParaRPr sz="2000">
              <a:solidFill>
                <a:srgbClr val="E06666"/>
              </a:solidFill>
              <a:latin typeface="Trebuchet MS"/>
              <a:ea typeface="Trebuchet MS"/>
              <a:cs typeface="Trebuchet MS"/>
              <a:sym typeface="Trebuchet MS"/>
            </a:endParaRPr>
          </a:p>
        </p:txBody>
      </p:sp>
      <p:sp>
        <p:nvSpPr>
          <p:cNvPr id="234" name="Google Shape;234;p31"/>
          <p:cNvSpPr/>
          <p:nvPr/>
        </p:nvSpPr>
        <p:spPr>
          <a:xfrm>
            <a:off x="6598000" y="2571750"/>
            <a:ext cx="546600" cy="5715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txBox="1"/>
          <p:nvPr>
            <p:ph type="title"/>
          </p:nvPr>
        </p:nvSpPr>
        <p:spPr>
          <a:xfrm>
            <a:off x="42000" y="357675"/>
            <a:ext cx="8520600" cy="477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100">
                <a:solidFill>
                  <a:schemeClr val="dk2"/>
                </a:solidFill>
              </a:rPr>
              <a:t>Rating by Zip Code</a:t>
            </a:r>
            <a:endParaRPr sz="31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2"/>
          <p:cNvPicPr preferRelativeResize="0"/>
          <p:nvPr/>
        </p:nvPicPr>
        <p:blipFill>
          <a:blip r:embed="rId3">
            <a:alphaModFix/>
          </a:blip>
          <a:stretch>
            <a:fillRect/>
          </a:stretch>
        </p:blipFill>
        <p:spPr>
          <a:xfrm>
            <a:off x="205850" y="908125"/>
            <a:ext cx="5575298" cy="4056201"/>
          </a:xfrm>
          <a:prstGeom prst="rect">
            <a:avLst/>
          </a:prstGeom>
          <a:noFill/>
          <a:ln cap="flat" cmpd="sng" w="9525">
            <a:solidFill>
              <a:schemeClr val="dk2"/>
            </a:solidFill>
            <a:prstDash val="solid"/>
            <a:round/>
            <a:headEnd len="sm" w="sm" type="none"/>
            <a:tailEnd len="sm" w="sm" type="none"/>
          </a:ln>
        </p:spPr>
      </p:pic>
      <p:sp>
        <p:nvSpPr>
          <p:cNvPr id="241" name="Google Shape;241;p32"/>
          <p:cNvSpPr txBox="1"/>
          <p:nvPr/>
        </p:nvSpPr>
        <p:spPr>
          <a:xfrm>
            <a:off x="5688675" y="605925"/>
            <a:ext cx="3282300" cy="4395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E06666"/>
              </a:buClr>
              <a:buSzPts val="1600"/>
              <a:buFont typeface="Trebuchet MS"/>
              <a:buChar char="●"/>
            </a:pPr>
            <a:r>
              <a:rPr lang="en" sz="1600">
                <a:solidFill>
                  <a:srgbClr val="E06666"/>
                </a:solidFill>
                <a:latin typeface="Trebuchet MS"/>
                <a:ea typeface="Trebuchet MS"/>
                <a:cs typeface="Trebuchet MS"/>
                <a:sym typeface="Trebuchet MS"/>
              </a:rPr>
              <a:t>Factors to consider:</a:t>
            </a:r>
            <a:endParaRPr sz="1600">
              <a:solidFill>
                <a:srgbClr val="E06666"/>
              </a:solidFill>
              <a:latin typeface="Trebuchet MS"/>
              <a:ea typeface="Trebuchet MS"/>
              <a:cs typeface="Trebuchet MS"/>
              <a:sym typeface="Trebuchet MS"/>
            </a:endParaRPr>
          </a:p>
          <a:p>
            <a:pPr indent="-330200" lvl="1" marL="914400" rtl="0" algn="l">
              <a:lnSpc>
                <a:spcPct val="115000"/>
              </a:lnSpc>
              <a:spcBef>
                <a:spcPts val="0"/>
              </a:spcBef>
              <a:spcAft>
                <a:spcPts val="0"/>
              </a:spcAft>
              <a:buClr>
                <a:srgbClr val="E06666"/>
              </a:buClr>
              <a:buSzPts val="1600"/>
              <a:buFont typeface="Trebuchet MS"/>
              <a:buChar char="○"/>
            </a:pPr>
            <a:r>
              <a:rPr lang="en" sz="1600">
                <a:solidFill>
                  <a:srgbClr val="E06666"/>
                </a:solidFill>
                <a:latin typeface="Trebuchet MS"/>
                <a:ea typeface="Trebuchet MS"/>
                <a:cs typeface="Trebuchet MS"/>
                <a:sym typeface="Trebuchet MS"/>
              </a:rPr>
              <a:t>Price range</a:t>
            </a:r>
            <a:endParaRPr sz="1600">
              <a:solidFill>
                <a:srgbClr val="E06666"/>
              </a:solidFill>
              <a:latin typeface="Trebuchet MS"/>
              <a:ea typeface="Trebuchet MS"/>
              <a:cs typeface="Trebuchet MS"/>
              <a:sym typeface="Trebuchet MS"/>
            </a:endParaRPr>
          </a:p>
          <a:p>
            <a:pPr indent="-330200" lvl="1" marL="914400" rtl="0" algn="l">
              <a:lnSpc>
                <a:spcPct val="115000"/>
              </a:lnSpc>
              <a:spcBef>
                <a:spcPts val="0"/>
              </a:spcBef>
              <a:spcAft>
                <a:spcPts val="0"/>
              </a:spcAft>
              <a:buClr>
                <a:srgbClr val="E06666"/>
              </a:buClr>
              <a:buSzPts val="1600"/>
              <a:buFont typeface="Trebuchet MS"/>
              <a:buChar char="○"/>
            </a:pPr>
            <a:r>
              <a:rPr lang="en" sz="1600">
                <a:solidFill>
                  <a:srgbClr val="E06666"/>
                </a:solidFill>
                <a:latin typeface="Trebuchet MS"/>
                <a:ea typeface="Trebuchet MS"/>
                <a:cs typeface="Trebuchet MS"/>
                <a:sym typeface="Trebuchet MS"/>
              </a:rPr>
              <a:t>Number of restaurants in the same price range in this borough</a:t>
            </a:r>
            <a:endParaRPr sz="1600">
              <a:solidFill>
                <a:srgbClr val="E06666"/>
              </a:solidFill>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1600">
              <a:solidFill>
                <a:srgbClr val="E06666"/>
              </a:solidFill>
              <a:latin typeface="Trebuchet MS"/>
              <a:ea typeface="Trebuchet MS"/>
              <a:cs typeface="Trebuchet MS"/>
              <a:sym typeface="Trebuchet MS"/>
            </a:endParaRPr>
          </a:p>
          <a:p>
            <a:pPr indent="0" lvl="0" marL="0" rtl="0" algn="l">
              <a:lnSpc>
                <a:spcPct val="115000"/>
              </a:lnSpc>
              <a:spcBef>
                <a:spcPts val="0"/>
              </a:spcBef>
              <a:spcAft>
                <a:spcPts val="0"/>
              </a:spcAft>
              <a:buNone/>
            </a:pPr>
            <a:r>
              <a:t/>
            </a:r>
            <a:endParaRPr sz="1600">
              <a:solidFill>
                <a:srgbClr val="E06666"/>
              </a:solidFill>
              <a:latin typeface="Trebuchet MS"/>
              <a:ea typeface="Trebuchet MS"/>
              <a:cs typeface="Trebuchet MS"/>
              <a:sym typeface="Trebuchet MS"/>
            </a:endParaRPr>
          </a:p>
          <a:p>
            <a:pPr indent="-330200" lvl="0" marL="457200" rtl="0" algn="l">
              <a:lnSpc>
                <a:spcPct val="115000"/>
              </a:lnSpc>
              <a:spcBef>
                <a:spcPts val="0"/>
              </a:spcBef>
              <a:spcAft>
                <a:spcPts val="0"/>
              </a:spcAft>
              <a:buClr>
                <a:srgbClr val="E06666"/>
              </a:buClr>
              <a:buSzPts val="1600"/>
              <a:buFont typeface="Trebuchet MS"/>
              <a:buChar char="●"/>
            </a:pPr>
            <a:r>
              <a:rPr lang="en" sz="1600">
                <a:solidFill>
                  <a:srgbClr val="E06666"/>
                </a:solidFill>
                <a:latin typeface="Trebuchet MS"/>
                <a:ea typeface="Trebuchet MS"/>
                <a:cs typeface="Trebuchet MS"/>
                <a:sym typeface="Trebuchet MS"/>
              </a:rPr>
              <a:t>Recommendation 4: Locate where there are few existing restaurants because the presence of multiple restaurants in the same price range typically indicates a saturated market.</a:t>
            </a:r>
            <a:endParaRPr sz="1600">
              <a:solidFill>
                <a:srgbClr val="E06666"/>
              </a:solidFill>
              <a:latin typeface="Trebuchet MS"/>
              <a:ea typeface="Trebuchet MS"/>
              <a:cs typeface="Trebuchet MS"/>
              <a:sym typeface="Trebuchet MS"/>
            </a:endParaRPr>
          </a:p>
        </p:txBody>
      </p:sp>
      <p:sp>
        <p:nvSpPr>
          <p:cNvPr id="242" name="Google Shape;242;p32"/>
          <p:cNvSpPr txBox="1"/>
          <p:nvPr/>
        </p:nvSpPr>
        <p:spPr>
          <a:xfrm>
            <a:off x="4517175" y="2375550"/>
            <a:ext cx="1247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 = Inexpensive, usually $10 and under</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 Moderately expensive, usually between $10-$25</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 Expensive, usually between $25-$45</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 = Very Expensive, usually $50 and up</a:t>
            </a:r>
            <a:endParaRPr sz="900">
              <a:latin typeface="Calibri"/>
              <a:ea typeface="Calibri"/>
              <a:cs typeface="Calibri"/>
              <a:sym typeface="Calibri"/>
            </a:endParaRPr>
          </a:p>
        </p:txBody>
      </p:sp>
      <p:sp>
        <p:nvSpPr>
          <p:cNvPr id="243" name="Google Shape;243;p32"/>
          <p:cNvSpPr txBox="1"/>
          <p:nvPr>
            <p:ph type="title"/>
          </p:nvPr>
        </p:nvSpPr>
        <p:spPr>
          <a:xfrm>
            <a:off x="46425" y="235075"/>
            <a:ext cx="8710200" cy="477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100">
                <a:solidFill>
                  <a:schemeClr val="dk2"/>
                </a:solidFill>
              </a:rPr>
              <a:t>All restaurants in Each Boro</a:t>
            </a:r>
            <a:endParaRPr sz="3100">
              <a:solidFill>
                <a:schemeClr val="dk2"/>
              </a:solidFill>
            </a:endParaRPr>
          </a:p>
        </p:txBody>
      </p:sp>
      <p:sp>
        <p:nvSpPr>
          <p:cNvPr id="244" name="Google Shape;244;p32"/>
          <p:cNvSpPr/>
          <p:nvPr/>
        </p:nvSpPr>
        <p:spPr>
          <a:xfrm>
            <a:off x="7101375" y="2147850"/>
            <a:ext cx="456900" cy="4773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pic>
        <p:nvPicPr>
          <p:cNvPr id="249" name="Google Shape;249;p33"/>
          <p:cNvPicPr preferRelativeResize="0"/>
          <p:nvPr/>
        </p:nvPicPr>
        <p:blipFill>
          <a:blip r:embed="rId3">
            <a:alphaModFix/>
          </a:blip>
          <a:stretch>
            <a:fillRect/>
          </a:stretch>
        </p:blipFill>
        <p:spPr>
          <a:xfrm>
            <a:off x="152400" y="44825"/>
            <a:ext cx="6802352" cy="49462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pic>
        <p:nvPicPr>
          <p:cNvPr id="254" name="Google Shape;254;p34"/>
          <p:cNvPicPr preferRelativeResize="0"/>
          <p:nvPr/>
        </p:nvPicPr>
        <p:blipFill>
          <a:blip r:embed="rId3">
            <a:alphaModFix/>
          </a:blip>
          <a:stretch>
            <a:fillRect/>
          </a:stretch>
        </p:blipFill>
        <p:spPr>
          <a:xfrm>
            <a:off x="152400" y="152400"/>
            <a:ext cx="6643761"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 name="Shape 258"/>
        <p:cNvGrpSpPr/>
        <p:nvPr/>
      </p:nvGrpSpPr>
      <p:grpSpPr>
        <a:xfrm>
          <a:off x="0" y="0"/>
          <a:ext cx="0" cy="0"/>
          <a:chOff x="0" y="0"/>
          <a:chExt cx="0" cy="0"/>
        </a:xfrm>
      </p:grpSpPr>
      <p:pic>
        <p:nvPicPr>
          <p:cNvPr id="259" name="Google Shape;259;p35"/>
          <p:cNvPicPr preferRelativeResize="0"/>
          <p:nvPr/>
        </p:nvPicPr>
        <p:blipFill>
          <a:blip r:embed="rId3">
            <a:alphaModFix/>
          </a:blip>
          <a:stretch>
            <a:fillRect/>
          </a:stretch>
        </p:blipFill>
        <p:spPr>
          <a:xfrm>
            <a:off x="152400" y="152400"/>
            <a:ext cx="6576874" cy="4838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pic>
        <p:nvPicPr>
          <p:cNvPr id="264" name="Google Shape;264;p36"/>
          <p:cNvPicPr preferRelativeResize="0"/>
          <p:nvPr/>
        </p:nvPicPr>
        <p:blipFill>
          <a:blip r:embed="rId3">
            <a:alphaModFix/>
          </a:blip>
          <a:stretch>
            <a:fillRect/>
          </a:stretch>
        </p:blipFill>
        <p:spPr>
          <a:xfrm>
            <a:off x="24286" y="0"/>
            <a:ext cx="7032130"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ctrTitle"/>
          </p:nvPr>
        </p:nvSpPr>
        <p:spPr>
          <a:xfrm>
            <a:off x="311708" y="744575"/>
            <a:ext cx="8520600" cy="8004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t/>
            </a:r>
            <a:endParaRPr/>
          </a:p>
        </p:txBody>
      </p:sp>
      <p:sp>
        <p:nvSpPr>
          <p:cNvPr id="270" name="Google Shape;270;p37"/>
          <p:cNvSpPr txBox="1"/>
          <p:nvPr>
            <p:ph idx="1" type="subTitle"/>
          </p:nvPr>
        </p:nvSpPr>
        <p:spPr>
          <a:xfrm>
            <a:off x="311700" y="2834125"/>
            <a:ext cx="8520600" cy="431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t/>
            </a:r>
            <a:endParaRPr/>
          </a:p>
        </p:txBody>
      </p:sp>
      <p:pic>
        <p:nvPicPr>
          <p:cNvPr id="271" name="Google Shape;271;p3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2" name="Google Shape;272;p37"/>
          <p:cNvSpPr/>
          <p:nvPr/>
        </p:nvSpPr>
        <p:spPr>
          <a:xfrm>
            <a:off x="1888425" y="2025100"/>
            <a:ext cx="5586000" cy="125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400">
                <a:solidFill>
                  <a:srgbClr val="EE7064"/>
                </a:solidFill>
              </a:rPr>
              <a:t>04. RECOMMENDATIONS</a:t>
            </a:r>
            <a:endParaRPr b="1" sz="3400">
              <a:solidFill>
                <a:srgbClr val="EE7064"/>
              </a:solidFill>
            </a:endParaRPr>
          </a:p>
          <a:p>
            <a:pPr indent="0" lvl="0" marL="0" rtl="0" algn="l">
              <a:spcBef>
                <a:spcPts val="0"/>
              </a:spcBef>
              <a:spcAft>
                <a:spcPts val="0"/>
              </a:spcAft>
              <a:buNone/>
            </a:pPr>
            <a:r>
              <a:rPr b="1" lang="en" sz="3400">
                <a:solidFill>
                  <a:srgbClr val="EE7064"/>
                </a:solidFill>
              </a:rPr>
              <a:t>&amp; CONCLUSION  </a:t>
            </a:r>
            <a:endParaRPr b="1" sz="3400">
              <a:solidFill>
                <a:srgbClr val="EE706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nvSpPr>
        <p:spPr>
          <a:xfrm>
            <a:off x="279950" y="860800"/>
            <a:ext cx="6914700" cy="35865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rgbClr val="E06666"/>
              </a:buClr>
              <a:buSzPts val="1700"/>
              <a:buFont typeface="Trebuchet MS"/>
              <a:buAutoNum type="arabicPeriod"/>
            </a:pPr>
            <a:r>
              <a:rPr lang="en" sz="1700">
                <a:solidFill>
                  <a:srgbClr val="E06666"/>
                </a:solidFill>
                <a:latin typeface="Trebuchet MS"/>
                <a:ea typeface="Trebuchet MS"/>
                <a:cs typeface="Trebuchet MS"/>
                <a:sym typeface="Trebuchet MS"/>
              </a:rPr>
              <a:t>Inspection grade → Focus on the health, safety, and quality</a:t>
            </a:r>
            <a:endParaRPr sz="1700">
              <a:solidFill>
                <a:srgbClr val="E06666"/>
              </a:solidFill>
              <a:latin typeface="Trebuchet MS"/>
              <a:ea typeface="Trebuchet MS"/>
              <a:cs typeface="Trebuchet MS"/>
              <a:sym typeface="Trebuchet MS"/>
            </a:endParaRPr>
          </a:p>
          <a:p>
            <a:pPr indent="-336550" lvl="0" marL="457200" rtl="0" algn="l">
              <a:lnSpc>
                <a:spcPct val="150000"/>
              </a:lnSpc>
              <a:spcBef>
                <a:spcPts val="0"/>
              </a:spcBef>
              <a:spcAft>
                <a:spcPts val="0"/>
              </a:spcAft>
              <a:buClr>
                <a:srgbClr val="E06666"/>
              </a:buClr>
              <a:buSzPts val="1700"/>
              <a:buFont typeface="Trebuchet MS"/>
              <a:buAutoNum type="arabicPeriod"/>
            </a:pPr>
            <a:r>
              <a:rPr lang="en" sz="1700">
                <a:solidFill>
                  <a:srgbClr val="E06666"/>
                </a:solidFill>
                <a:latin typeface="Trebuchet MS"/>
                <a:ea typeface="Trebuchet MS"/>
                <a:cs typeface="Trebuchet MS"/>
                <a:sym typeface="Trebuchet MS"/>
              </a:rPr>
              <a:t>Number of reviews → Encourage customers to make more high-quality comments</a:t>
            </a:r>
            <a:endParaRPr sz="1700">
              <a:solidFill>
                <a:srgbClr val="E06666"/>
              </a:solidFill>
              <a:latin typeface="Trebuchet MS"/>
              <a:ea typeface="Trebuchet MS"/>
              <a:cs typeface="Trebuchet MS"/>
              <a:sym typeface="Trebuchet MS"/>
            </a:endParaRPr>
          </a:p>
          <a:p>
            <a:pPr indent="-336550" lvl="0" marL="457200" rtl="0" algn="l">
              <a:lnSpc>
                <a:spcPct val="150000"/>
              </a:lnSpc>
              <a:spcBef>
                <a:spcPts val="0"/>
              </a:spcBef>
              <a:spcAft>
                <a:spcPts val="0"/>
              </a:spcAft>
              <a:buClr>
                <a:srgbClr val="E06666"/>
              </a:buClr>
              <a:buSzPts val="1700"/>
              <a:buFont typeface="Trebuchet MS"/>
              <a:buAutoNum type="arabicPeriod"/>
            </a:pPr>
            <a:r>
              <a:rPr lang="en" sz="1700">
                <a:solidFill>
                  <a:srgbClr val="E06666"/>
                </a:solidFill>
                <a:latin typeface="Trebuchet MS"/>
                <a:ea typeface="Trebuchet MS"/>
                <a:cs typeface="Trebuchet MS"/>
                <a:sym typeface="Trebuchet MS"/>
              </a:rPr>
              <a:t>Ratings by l</a:t>
            </a:r>
            <a:r>
              <a:rPr lang="en" sz="1700">
                <a:solidFill>
                  <a:srgbClr val="E06666"/>
                </a:solidFill>
                <a:latin typeface="Trebuchet MS"/>
                <a:ea typeface="Trebuchet MS"/>
                <a:cs typeface="Trebuchet MS"/>
                <a:sym typeface="Trebuchet MS"/>
              </a:rPr>
              <a:t>ocation → Locate a restaurant in a relatively low rated area where there is less competition</a:t>
            </a:r>
            <a:endParaRPr sz="1700">
              <a:solidFill>
                <a:srgbClr val="E06666"/>
              </a:solidFill>
              <a:latin typeface="Trebuchet MS"/>
              <a:ea typeface="Trebuchet MS"/>
              <a:cs typeface="Trebuchet MS"/>
              <a:sym typeface="Trebuchet MS"/>
            </a:endParaRPr>
          </a:p>
          <a:p>
            <a:pPr indent="-336550" lvl="0" marL="457200" rtl="0" algn="l">
              <a:lnSpc>
                <a:spcPct val="150000"/>
              </a:lnSpc>
              <a:spcBef>
                <a:spcPts val="0"/>
              </a:spcBef>
              <a:spcAft>
                <a:spcPts val="0"/>
              </a:spcAft>
              <a:buClr>
                <a:srgbClr val="E06666"/>
              </a:buClr>
              <a:buSzPts val="1700"/>
              <a:buFont typeface="Trebuchet MS"/>
              <a:buAutoNum type="arabicPeriod"/>
            </a:pPr>
            <a:r>
              <a:rPr lang="en" sz="1700">
                <a:solidFill>
                  <a:srgbClr val="E06666"/>
                </a:solidFill>
                <a:latin typeface="Trebuchet MS"/>
                <a:ea typeface="Trebuchet MS"/>
                <a:cs typeface="Trebuchet MS"/>
                <a:sym typeface="Trebuchet MS"/>
              </a:rPr>
              <a:t>Price range → Determine the price range before starting the restaurant. Locate where there are fewer existing restaurants in the same price range because the presence of multiple restaurants typically indicates a saturated market.</a:t>
            </a:r>
            <a:endParaRPr sz="1700">
              <a:solidFill>
                <a:srgbClr val="E06666"/>
              </a:solidFill>
              <a:latin typeface="Trebuchet MS"/>
              <a:ea typeface="Trebuchet MS"/>
              <a:cs typeface="Trebuchet MS"/>
              <a:sym typeface="Trebuchet MS"/>
            </a:endParaRPr>
          </a:p>
        </p:txBody>
      </p:sp>
      <p:sp>
        <p:nvSpPr>
          <p:cNvPr id="278" name="Google Shape;278;p38"/>
          <p:cNvSpPr txBox="1"/>
          <p:nvPr>
            <p:ph type="title"/>
          </p:nvPr>
        </p:nvSpPr>
        <p:spPr>
          <a:xfrm>
            <a:off x="540300" y="292625"/>
            <a:ext cx="8520600" cy="5232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3400">
                <a:solidFill>
                  <a:schemeClr val="dk2"/>
                </a:solidFill>
              </a:rPr>
              <a:t>Summary</a:t>
            </a:r>
            <a:endParaRPr sz="3400">
              <a:solidFill>
                <a:schemeClr val="dk2"/>
              </a:solidFill>
            </a:endParaRPr>
          </a:p>
        </p:txBody>
      </p:sp>
      <p:pic>
        <p:nvPicPr>
          <p:cNvPr id="279" name="Google Shape;279;p38"/>
          <p:cNvPicPr preferRelativeResize="0"/>
          <p:nvPr/>
        </p:nvPicPr>
        <p:blipFill>
          <a:blip r:embed="rId3">
            <a:alphaModFix amt="47000"/>
          </a:blip>
          <a:stretch>
            <a:fillRect/>
          </a:stretch>
        </p:blipFill>
        <p:spPr>
          <a:xfrm>
            <a:off x="7658850" y="3087300"/>
            <a:ext cx="1644552" cy="20561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grpSp>
        <p:nvGrpSpPr>
          <p:cNvPr id="82" name="Google Shape;82;p12"/>
          <p:cNvGrpSpPr/>
          <p:nvPr/>
        </p:nvGrpSpPr>
        <p:grpSpPr>
          <a:xfrm>
            <a:off x="664550" y="1155725"/>
            <a:ext cx="7966752" cy="2930700"/>
            <a:chOff x="685375" y="718425"/>
            <a:chExt cx="7966752" cy="2930700"/>
          </a:xfrm>
        </p:grpSpPr>
        <p:pic>
          <p:nvPicPr>
            <p:cNvPr id="83" name="Google Shape;83;p12"/>
            <p:cNvPicPr preferRelativeResize="0"/>
            <p:nvPr/>
          </p:nvPicPr>
          <p:blipFill>
            <a:blip r:embed="rId3">
              <a:alphaModFix/>
            </a:blip>
            <a:stretch>
              <a:fillRect/>
            </a:stretch>
          </p:blipFill>
          <p:spPr>
            <a:xfrm>
              <a:off x="2925658" y="985288"/>
              <a:ext cx="3167718" cy="2663837"/>
            </a:xfrm>
            <a:prstGeom prst="rect">
              <a:avLst/>
            </a:prstGeom>
            <a:noFill/>
            <a:ln>
              <a:noFill/>
            </a:ln>
          </p:spPr>
        </p:pic>
        <p:sp>
          <p:nvSpPr>
            <p:cNvPr id="84" name="Google Shape;84;p12"/>
            <p:cNvSpPr txBox="1"/>
            <p:nvPr/>
          </p:nvSpPr>
          <p:spPr>
            <a:xfrm>
              <a:off x="934087" y="718425"/>
              <a:ext cx="2416200" cy="4002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600"/>
                </a:spcAft>
                <a:buNone/>
              </a:pPr>
              <a:r>
                <a:rPr b="1" lang="en">
                  <a:solidFill>
                    <a:schemeClr val="dk2"/>
                  </a:solidFill>
                  <a:latin typeface="Trebuchet MS"/>
                  <a:ea typeface="Trebuchet MS"/>
                  <a:cs typeface="Trebuchet MS"/>
                  <a:sym typeface="Trebuchet MS"/>
                </a:rPr>
                <a:t>Background</a:t>
              </a:r>
              <a:endParaRPr>
                <a:solidFill>
                  <a:schemeClr val="dk2"/>
                </a:solidFill>
                <a:latin typeface="Trebuchet MS"/>
                <a:ea typeface="Trebuchet MS"/>
                <a:cs typeface="Trebuchet MS"/>
                <a:sym typeface="Trebuchet MS"/>
              </a:endParaRPr>
            </a:p>
          </p:txBody>
        </p:sp>
        <p:sp>
          <p:nvSpPr>
            <p:cNvPr id="85" name="Google Shape;85;p12"/>
            <p:cNvSpPr txBox="1"/>
            <p:nvPr/>
          </p:nvSpPr>
          <p:spPr>
            <a:xfrm>
              <a:off x="685375" y="1158809"/>
              <a:ext cx="26649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300">
                  <a:solidFill>
                    <a:srgbClr val="E06666"/>
                  </a:solidFill>
                  <a:latin typeface="Trebuchet MS"/>
                  <a:ea typeface="Trebuchet MS"/>
                  <a:cs typeface="Trebuchet MS"/>
                  <a:sym typeface="Trebuchet MS"/>
                </a:rPr>
                <a:t>Description of the problem and our objectives for the project</a:t>
              </a:r>
              <a:endParaRPr sz="1300">
                <a:solidFill>
                  <a:srgbClr val="E06666"/>
                </a:solidFill>
                <a:latin typeface="Trebuchet MS"/>
                <a:ea typeface="Trebuchet MS"/>
                <a:cs typeface="Trebuchet MS"/>
                <a:sym typeface="Trebuchet MS"/>
              </a:endParaRPr>
            </a:p>
          </p:txBody>
        </p:sp>
        <p:sp>
          <p:nvSpPr>
            <p:cNvPr id="86" name="Google Shape;86;p12"/>
            <p:cNvSpPr txBox="1"/>
            <p:nvPr/>
          </p:nvSpPr>
          <p:spPr>
            <a:xfrm>
              <a:off x="5782926" y="718425"/>
              <a:ext cx="1909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a:solidFill>
                    <a:schemeClr val="dk2"/>
                  </a:solidFill>
                  <a:latin typeface="Trebuchet MS"/>
                  <a:ea typeface="Trebuchet MS"/>
                  <a:cs typeface="Trebuchet MS"/>
                  <a:sym typeface="Trebuchet MS"/>
                </a:rPr>
                <a:t>Data Description</a:t>
              </a:r>
              <a:endParaRPr>
                <a:solidFill>
                  <a:schemeClr val="dk2"/>
                </a:solidFill>
                <a:latin typeface="Trebuchet MS"/>
                <a:ea typeface="Trebuchet MS"/>
                <a:cs typeface="Trebuchet MS"/>
                <a:sym typeface="Trebuchet MS"/>
              </a:endParaRPr>
            </a:p>
          </p:txBody>
        </p:sp>
        <p:sp>
          <p:nvSpPr>
            <p:cNvPr id="87" name="Google Shape;87;p12"/>
            <p:cNvSpPr txBox="1"/>
            <p:nvPr/>
          </p:nvSpPr>
          <p:spPr>
            <a:xfrm>
              <a:off x="5782827" y="1093375"/>
              <a:ext cx="28692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E06666"/>
                  </a:solidFill>
                  <a:latin typeface="Trebuchet MS"/>
                  <a:ea typeface="Trebuchet MS"/>
                  <a:cs typeface="Trebuchet MS"/>
                  <a:sym typeface="Trebuchet MS"/>
                </a:rPr>
                <a:t>Description of the datasets as well as the tools and methodology used</a:t>
              </a:r>
              <a:endParaRPr sz="1300">
                <a:solidFill>
                  <a:srgbClr val="E06666"/>
                </a:solidFill>
                <a:latin typeface="Trebuchet MS"/>
                <a:ea typeface="Trebuchet MS"/>
                <a:cs typeface="Trebuchet MS"/>
                <a:sym typeface="Trebuchet MS"/>
              </a:endParaRPr>
            </a:p>
          </p:txBody>
        </p:sp>
        <p:sp>
          <p:nvSpPr>
            <p:cNvPr id="88" name="Google Shape;88;p12"/>
            <p:cNvSpPr txBox="1"/>
            <p:nvPr/>
          </p:nvSpPr>
          <p:spPr>
            <a:xfrm>
              <a:off x="1795685" y="2362242"/>
              <a:ext cx="1554600" cy="4002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b="1" lang="en">
                  <a:solidFill>
                    <a:schemeClr val="dk2"/>
                  </a:solidFill>
                  <a:latin typeface="Trebuchet MS"/>
                  <a:ea typeface="Trebuchet MS"/>
                  <a:cs typeface="Trebuchet MS"/>
                  <a:sym typeface="Trebuchet MS"/>
                </a:rPr>
                <a:t>Analysis</a:t>
              </a:r>
              <a:endParaRPr b="1">
                <a:solidFill>
                  <a:schemeClr val="dk2"/>
                </a:solidFill>
                <a:latin typeface="Trebuchet MS"/>
                <a:ea typeface="Trebuchet MS"/>
                <a:cs typeface="Trebuchet MS"/>
                <a:sym typeface="Trebuchet MS"/>
              </a:endParaRPr>
            </a:p>
          </p:txBody>
        </p:sp>
        <p:sp>
          <p:nvSpPr>
            <p:cNvPr id="89" name="Google Shape;89;p12"/>
            <p:cNvSpPr txBox="1"/>
            <p:nvPr/>
          </p:nvSpPr>
          <p:spPr>
            <a:xfrm>
              <a:off x="720187" y="2813392"/>
              <a:ext cx="25953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E06666"/>
                  </a:solidFill>
                  <a:latin typeface="Trebuchet MS"/>
                  <a:ea typeface="Trebuchet MS"/>
                  <a:cs typeface="Trebuchet MS"/>
                  <a:sym typeface="Trebuchet MS"/>
                </a:rPr>
                <a:t>Description of our analysis and insights from visualizations</a:t>
              </a:r>
              <a:endParaRPr sz="1300">
                <a:solidFill>
                  <a:srgbClr val="E06666"/>
                </a:solidFill>
                <a:latin typeface="Trebuchet MS"/>
                <a:ea typeface="Trebuchet MS"/>
                <a:cs typeface="Trebuchet MS"/>
                <a:sym typeface="Trebuchet MS"/>
              </a:endParaRPr>
            </a:p>
          </p:txBody>
        </p:sp>
        <p:sp>
          <p:nvSpPr>
            <p:cNvPr id="90" name="Google Shape;90;p12"/>
            <p:cNvSpPr txBox="1"/>
            <p:nvPr/>
          </p:nvSpPr>
          <p:spPr>
            <a:xfrm>
              <a:off x="5674425" y="2362250"/>
              <a:ext cx="2977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a:solidFill>
                    <a:schemeClr val="dk2"/>
                  </a:solidFill>
                  <a:latin typeface="Trebuchet MS"/>
                  <a:ea typeface="Trebuchet MS"/>
                  <a:cs typeface="Trebuchet MS"/>
                  <a:sym typeface="Trebuchet MS"/>
                </a:rPr>
                <a:t>Recommendation and Conclusion</a:t>
              </a:r>
              <a:endParaRPr>
                <a:solidFill>
                  <a:schemeClr val="dk2"/>
                </a:solidFill>
                <a:latin typeface="Trebuchet MS"/>
                <a:ea typeface="Trebuchet MS"/>
                <a:cs typeface="Trebuchet MS"/>
                <a:sym typeface="Trebuchet MS"/>
              </a:endParaRPr>
            </a:p>
          </p:txBody>
        </p:sp>
        <p:sp>
          <p:nvSpPr>
            <p:cNvPr id="91" name="Google Shape;91;p12"/>
            <p:cNvSpPr txBox="1"/>
            <p:nvPr/>
          </p:nvSpPr>
          <p:spPr>
            <a:xfrm>
              <a:off x="5782927" y="2862402"/>
              <a:ext cx="28692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E06666"/>
                  </a:solidFill>
                  <a:latin typeface="Trebuchet MS"/>
                  <a:ea typeface="Trebuchet MS"/>
                  <a:cs typeface="Trebuchet MS"/>
                  <a:sym typeface="Trebuchet MS"/>
                </a:rPr>
                <a:t>Review and our recommendations</a:t>
              </a:r>
              <a:endParaRPr sz="1300">
                <a:solidFill>
                  <a:srgbClr val="E06666"/>
                </a:solidFill>
                <a:latin typeface="Trebuchet MS"/>
                <a:ea typeface="Trebuchet MS"/>
                <a:cs typeface="Trebuchet MS"/>
                <a:sym typeface="Trebuchet M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graphicFrame>
        <p:nvGraphicFramePr>
          <p:cNvPr id="284" name="Google Shape;284;p39"/>
          <p:cNvGraphicFramePr/>
          <p:nvPr/>
        </p:nvGraphicFramePr>
        <p:xfrm>
          <a:off x="277677" y="989450"/>
          <a:ext cx="3000000" cy="3000000"/>
        </p:xfrm>
        <a:graphic>
          <a:graphicData uri="http://schemas.openxmlformats.org/drawingml/2006/table">
            <a:tbl>
              <a:tblPr>
                <a:noFill/>
                <a:tableStyleId>{74C0BAE9-824B-4F52-B696-953CD0375C14}</a:tableStyleId>
              </a:tblPr>
              <a:tblGrid>
                <a:gridCol w="2293800"/>
                <a:gridCol w="2293800"/>
              </a:tblGrid>
              <a:tr h="426700">
                <a:tc>
                  <a:txBody>
                    <a:bodyPr/>
                    <a:lstStyle/>
                    <a:p>
                      <a:pPr indent="0" lvl="0" marL="0" rtl="0" algn="ctr">
                        <a:spcBef>
                          <a:spcPts val="0"/>
                        </a:spcBef>
                        <a:spcAft>
                          <a:spcPts val="0"/>
                        </a:spcAft>
                        <a:buNone/>
                      </a:pPr>
                      <a:r>
                        <a:rPr b="1" lang="en" sz="1600">
                          <a:solidFill>
                            <a:schemeClr val="dk2"/>
                          </a:solidFill>
                          <a:latin typeface="Trebuchet MS"/>
                          <a:ea typeface="Trebuchet MS"/>
                          <a:cs typeface="Trebuchet MS"/>
                          <a:sym typeface="Trebuchet MS"/>
                        </a:rPr>
                        <a:t>Borough</a:t>
                      </a:r>
                      <a:endParaRPr b="1" sz="1600">
                        <a:solidFill>
                          <a:schemeClr val="dk2"/>
                        </a:solidFill>
                        <a:latin typeface="Trebuchet MS"/>
                        <a:ea typeface="Trebuchet MS"/>
                        <a:cs typeface="Trebuchet MS"/>
                        <a:sym typeface="Trebuchet MS"/>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600">
                          <a:solidFill>
                            <a:schemeClr val="dk2"/>
                          </a:solidFill>
                          <a:latin typeface="Trebuchet MS"/>
                          <a:ea typeface="Trebuchet MS"/>
                          <a:cs typeface="Trebuchet MS"/>
                          <a:sym typeface="Trebuchet MS"/>
                        </a:rPr>
                        <a:t>Cuisine</a:t>
                      </a:r>
                      <a:endParaRPr b="1" sz="1600">
                        <a:solidFill>
                          <a:schemeClr val="dk2"/>
                        </a:solidFill>
                        <a:latin typeface="Trebuchet MS"/>
                        <a:ea typeface="Trebuchet MS"/>
                        <a:cs typeface="Trebuchet MS"/>
                        <a:sym typeface="Trebuchet MS"/>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426700">
                <a:tc>
                  <a:txBody>
                    <a:bodyPr/>
                    <a:lstStyle/>
                    <a:p>
                      <a:pPr indent="0" lvl="0" marL="0" rtl="0" algn="ctr">
                        <a:spcBef>
                          <a:spcPts val="0"/>
                        </a:spcBef>
                        <a:spcAft>
                          <a:spcPts val="0"/>
                        </a:spcAft>
                        <a:buClr>
                          <a:schemeClr val="dk1"/>
                        </a:buClr>
                        <a:buSzPts val="1100"/>
                        <a:buFont typeface="Arial"/>
                        <a:buNone/>
                      </a:pPr>
                      <a:r>
                        <a:rPr lang="en" sz="1600">
                          <a:solidFill>
                            <a:srgbClr val="E06666"/>
                          </a:solidFill>
                          <a:latin typeface="Trebuchet MS"/>
                          <a:ea typeface="Trebuchet MS"/>
                          <a:cs typeface="Trebuchet MS"/>
                          <a:sym typeface="Trebuchet MS"/>
                        </a:rPr>
                        <a:t>Brooklyn</a:t>
                      </a:r>
                      <a:endParaRPr sz="1600">
                        <a:solidFill>
                          <a:srgbClr val="E06666"/>
                        </a:solidFill>
                        <a:latin typeface="Trebuchet MS"/>
                        <a:ea typeface="Trebuchet MS"/>
                        <a:cs typeface="Trebuchet MS"/>
                        <a:sym typeface="Trebuchet MS"/>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E06666"/>
                          </a:solidFill>
                          <a:latin typeface="Trebuchet MS"/>
                          <a:ea typeface="Trebuchet MS"/>
                          <a:cs typeface="Trebuchet MS"/>
                          <a:sym typeface="Trebuchet MS"/>
                        </a:rPr>
                        <a:t>Italian</a:t>
                      </a:r>
                      <a:endParaRPr sz="1600">
                        <a:solidFill>
                          <a:srgbClr val="E06666"/>
                        </a:solidFill>
                        <a:latin typeface="Trebuchet MS"/>
                        <a:ea typeface="Trebuchet MS"/>
                        <a:cs typeface="Trebuchet MS"/>
                        <a:sym typeface="Trebuchet MS"/>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285" name="Google Shape;285;p39"/>
          <p:cNvSpPr txBox="1"/>
          <p:nvPr/>
        </p:nvSpPr>
        <p:spPr>
          <a:xfrm>
            <a:off x="323225" y="2431825"/>
            <a:ext cx="7817400" cy="2232000"/>
          </a:xfrm>
          <a:prstGeom prst="rect">
            <a:avLst/>
          </a:prstGeom>
          <a:noFill/>
          <a:ln>
            <a:noFill/>
          </a:ln>
        </p:spPr>
        <p:txBody>
          <a:bodyPr anchorCtr="0" anchor="t" bIns="91425" lIns="91425" spcFirstLastPara="1" rIns="91425" wrap="square" tIns="91425">
            <a:spAutoFit/>
          </a:bodyPr>
          <a:lstStyle/>
          <a:p>
            <a:pPr indent="-349250" lvl="0" marL="457200" rtl="0" algn="l">
              <a:lnSpc>
                <a:spcPct val="150000"/>
              </a:lnSpc>
              <a:spcBef>
                <a:spcPts val="0"/>
              </a:spcBef>
              <a:spcAft>
                <a:spcPts val="0"/>
              </a:spcAft>
              <a:buClr>
                <a:srgbClr val="E06666"/>
              </a:buClr>
              <a:buSzPts val="1900"/>
              <a:buFont typeface="Trebuchet MS"/>
              <a:buChar char="-"/>
            </a:pPr>
            <a:r>
              <a:rPr lang="en" sz="1900">
                <a:solidFill>
                  <a:srgbClr val="E06666"/>
                </a:solidFill>
                <a:latin typeface="Trebuchet MS"/>
                <a:ea typeface="Trebuchet MS"/>
                <a:cs typeface="Trebuchet MS"/>
                <a:sym typeface="Trebuchet MS"/>
              </a:rPr>
              <a:t>With 6.1% of total population living in Brooklyn, there is a very high demand for authentic Italian food.</a:t>
            </a:r>
            <a:endParaRPr sz="1900">
              <a:solidFill>
                <a:srgbClr val="E06666"/>
              </a:solidFill>
              <a:latin typeface="Trebuchet MS"/>
              <a:ea typeface="Trebuchet MS"/>
              <a:cs typeface="Trebuchet MS"/>
              <a:sym typeface="Trebuchet MS"/>
            </a:endParaRPr>
          </a:p>
          <a:p>
            <a:pPr indent="-349250" lvl="0" marL="457200" rtl="0" algn="l">
              <a:lnSpc>
                <a:spcPct val="150000"/>
              </a:lnSpc>
              <a:spcBef>
                <a:spcPts val="0"/>
              </a:spcBef>
              <a:spcAft>
                <a:spcPts val="0"/>
              </a:spcAft>
              <a:buClr>
                <a:srgbClr val="E06666"/>
              </a:buClr>
              <a:buSzPts val="1900"/>
              <a:buFont typeface="Trebuchet MS"/>
              <a:buChar char="-"/>
            </a:pPr>
            <a:r>
              <a:rPr lang="en" sz="1900">
                <a:solidFill>
                  <a:srgbClr val="E06666"/>
                </a:solidFill>
                <a:latin typeface="Trebuchet MS"/>
                <a:ea typeface="Trebuchet MS"/>
                <a:cs typeface="Trebuchet MS"/>
                <a:sym typeface="Trebuchet MS"/>
              </a:rPr>
              <a:t>There is not a lot of competition in the area so with the right pricing strategies, it would be much easier to launch.</a:t>
            </a:r>
            <a:endParaRPr sz="1900">
              <a:solidFill>
                <a:srgbClr val="E06666"/>
              </a:solidFill>
              <a:latin typeface="Trebuchet MS"/>
              <a:ea typeface="Trebuchet MS"/>
              <a:cs typeface="Trebuchet MS"/>
              <a:sym typeface="Trebuchet MS"/>
            </a:endParaRPr>
          </a:p>
          <a:p>
            <a:pPr indent="-349250" lvl="0" marL="457200" rtl="0" algn="l">
              <a:lnSpc>
                <a:spcPct val="150000"/>
              </a:lnSpc>
              <a:spcBef>
                <a:spcPts val="0"/>
              </a:spcBef>
              <a:spcAft>
                <a:spcPts val="0"/>
              </a:spcAft>
              <a:buClr>
                <a:srgbClr val="E06666"/>
              </a:buClr>
              <a:buSzPts val="1900"/>
              <a:buFont typeface="Trebuchet MS"/>
              <a:buChar char="-"/>
            </a:pPr>
            <a:r>
              <a:rPr lang="en" sz="1900">
                <a:solidFill>
                  <a:srgbClr val="E06666"/>
                </a:solidFill>
                <a:latin typeface="Trebuchet MS"/>
                <a:ea typeface="Trebuchet MS"/>
                <a:cs typeface="Trebuchet MS"/>
                <a:sym typeface="Trebuchet MS"/>
              </a:rPr>
              <a:t>Focus</a:t>
            </a:r>
            <a:r>
              <a:rPr lang="en" sz="1900">
                <a:solidFill>
                  <a:srgbClr val="E06666"/>
                </a:solidFill>
                <a:latin typeface="Trebuchet MS"/>
                <a:ea typeface="Trebuchet MS"/>
                <a:cs typeface="Trebuchet MS"/>
                <a:sym typeface="Trebuchet MS"/>
              </a:rPr>
              <a:t> on the health, quality, and reviews from customers</a:t>
            </a:r>
            <a:endParaRPr sz="1900">
              <a:solidFill>
                <a:srgbClr val="E06666"/>
              </a:solidFill>
              <a:latin typeface="Trebuchet MS"/>
              <a:ea typeface="Trebuchet MS"/>
              <a:cs typeface="Trebuchet MS"/>
              <a:sym typeface="Trebuchet MS"/>
            </a:endParaRPr>
          </a:p>
        </p:txBody>
      </p:sp>
      <p:pic>
        <p:nvPicPr>
          <p:cNvPr id="286" name="Google Shape;286;p39"/>
          <p:cNvPicPr preferRelativeResize="0"/>
          <p:nvPr/>
        </p:nvPicPr>
        <p:blipFill>
          <a:blip r:embed="rId3">
            <a:alphaModFix/>
          </a:blip>
          <a:stretch>
            <a:fillRect/>
          </a:stretch>
        </p:blipFill>
        <p:spPr>
          <a:xfrm>
            <a:off x="6484000" y="-136437"/>
            <a:ext cx="2819400" cy="3105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265675" y="493000"/>
            <a:ext cx="7372800" cy="6156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4000">
                <a:solidFill>
                  <a:schemeClr val="dk2"/>
                </a:solidFill>
              </a:rPr>
              <a:t>Citations/ References</a:t>
            </a:r>
            <a:endParaRPr sz="4000">
              <a:solidFill>
                <a:schemeClr val="dk2"/>
              </a:solidFill>
            </a:endParaRPr>
          </a:p>
        </p:txBody>
      </p:sp>
      <p:sp>
        <p:nvSpPr>
          <p:cNvPr id="292" name="Google Shape;292;p40"/>
          <p:cNvSpPr txBox="1"/>
          <p:nvPr/>
        </p:nvSpPr>
        <p:spPr>
          <a:xfrm>
            <a:off x="265663" y="1548775"/>
            <a:ext cx="8523000" cy="28938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rgbClr val="E06666"/>
              </a:buClr>
              <a:buSzPts val="1100"/>
              <a:buFont typeface="Trebuchet MS"/>
              <a:buChar char="●"/>
            </a:pPr>
            <a:r>
              <a:rPr lang="en" sz="1100">
                <a:solidFill>
                  <a:srgbClr val="E06666"/>
                </a:solidFill>
                <a:latin typeface="Trebuchet MS"/>
                <a:ea typeface="Trebuchet MS"/>
                <a:cs typeface="Trebuchet MS"/>
                <a:sym typeface="Trebuchet MS"/>
              </a:rPr>
              <a:t>Lin, Hubert, and Ekim Sarinoglu. “| notebook.community.” </a:t>
            </a:r>
            <a:r>
              <a:rPr i="1" lang="en" sz="1100">
                <a:solidFill>
                  <a:srgbClr val="E06666"/>
                </a:solidFill>
                <a:latin typeface="Trebuchet MS"/>
                <a:ea typeface="Trebuchet MS"/>
                <a:cs typeface="Trebuchet MS"/>
                <a:sym typeface="Trebuchet MS"/>
              </a:rPr>
              <a:t>| notebook.community</a:t>
            </a:r>
            <a:r>
              <a:rPr lang="en" sz="1100">
                <a:solidFill>
                  <a:srgbClr val="E06666"/>
                </a:solidFill>
                <a:latin typeface="Trebuchet MS"/>
                <a:ea typeface="Trebuchet MS"/>
                <a:cs typeface="Trebuchet MS"/>
                <a:sym typeface="Trebuchet MS"/>
              </a:rPr>
              <a:t>, </a:t>
            </a:r>
            <a:endParaRPr sz="1100">
              <a:solidFill>
                <a:srgbClr val="E06666"/>
              </a:solidFill>
              <a:latin typeface="Trebuchet MS"/>
              <a:ea typeface="Trebuchet MS"/>
              <a:cs typeface="Trebuchet MS"/>
              <a:sym typeface="Trebuchet MS"/>
            </a:endParaRPr>
          </a:p>
          <a:p>
            <a:pPr indent="0" lvl="0" marL="457200" rtl="0" algn="l">
              <a:lnSpc>
                <a:spcPct val="150000"/>
              </a:lnSpc>
              <a:spcBef>
                <a:spcPts val="0"/>
              </a:spcBef>
              <a:spcAft>
                <a:spcPts val="0"/>
              </a:spcAft>
              <a:buNone/>
            </a:pPr>
            <a:r>
              <a:rPr lang="en" sz="1100">
                <a:solidFill>
                  <a:srgbClr val="E06666"/>
                </a:solidFill>
                <a:latin typeface="Trebuchet MS"/>
                <a:ea typeface="Trebuchet MS"/>
                <a:cs typeface="Trebuchet MS"/>
                <a:sym typeface="Trebuchet MS"/>
              </a:rPr>
              <a:t>https://notebook.community/NYUDataBootcamp/Projects/UG_F16/Lin-Sarinoglu-NYC%20Inspection%20Analysis. Accessed 9 May 2022.</a:t>
            </a:r>
            <a:endParaRPr sz="1100">
              <a:solidFill>
                <a:srgbClr val="E06666"/>
              </a:solidFill>
              <a:latin typeface="Trebuchet MS"/>
              <a:ea typeface="Trebuchet MS"/>
              <a:cs typeface="Trebuchet MS"/>
              <a:sym typeface="Trebuchet MS"/>
            </a:endParaRPr>
          </a:p>
          <a:p>
            <a:pPr indent="0" lvl="0" marL="0" rtl="0" algn="l">
              <a:lnSpc>
                <a:spcPct val="150000"/>
              </a:lnSpc>
              <a:spcBef>
                <a:spcPts val="0"/>
              </a:spcBef>
              <a:spcAft>
                <a:spcPts val="0"/>
              </a:spcAft>
              <a:buNone/>
            </a:pPr>
            <a:r>
              <a:t/>
            </a:r>
            <a:endParaRPr sz="1100">
              <a:solidFill>
                <a:srgbClr val="E06666"/>
              </a:solidFill>
              <a:latin typeface="Trebuchet MS"/>
              <a:ea typeface="Trebuchet MS"/>
              <a:cs typeface="Trebuchet MS"/>
              <a:sym typeface="Trebuchet MS"/>
            </a:endParaRPr>
          </a:p>
          <a:p>
            <a:pPr indent="-298450" lvl="0" marL="457200" rtl="0" algn="l">
              <a:lnSpc>
                <a:spcPct val="150000"/>
              </a:lnSpc>
              <a:spcBef>
                <a:spcPts val="0"/>
              </a:spcBef>
              <a:spcAft>
                <a:spcPts val="0"/>
              </a:spcAft>
              <a:buClr>
                <a:srgbClr val="E06666"/>
              </a:buClr>
              <a:buSzPts val="1100"/>
              <a:buFont typeface="Trebuchet MS"/>
              <a:buChar char="●"/>
            </a:pPr>
            <a:r>
              <a:rPr lang="en" sz="1100">
                <a:solidFill>
                  <a:srgbClr val="E06666"/>
                </a:solidFill>
                <a:latin typeface="Trebuchet MS"/>
                <a:ea typeface="Trebuchet MS"/>
                <a:cs typeface="Trebuchet MS"/>
                <a:sym typeface="Trebuchet MS"/>
              </a:rPr>
              <a:t>Rspiro9. “GitHub - Rspiro9/NYC-Restaurant-Yelp-and-Inspection-Analysis: Used Hypothesis Testing to Gather Analytical Insights about Manhattan Yelp and Inspection Grade Data. Additionally, Used Machine Learning Classification Techniques Such as Logistic Regression, Decision Tree, Random Forest, XGBoost, and Adaboost, to Predict Yelp Ratings for Manhattan Restaurants.” </a:t>
            </a:r>
            <a:r>
              <a:rPr i="1" lang="en" sz="1100">
                <a:solidFill>
                  <a:srgbClr val="E06666"/>
                </a:solidFill>
                <a:latin typeface="Trebuchet MS"/>
                <a:ea typeface="Trebuchet MS"/>
                <a:cs typeface="Trebuchet MS"/>
                <a:sym typeface="Trebuchet MS"/>
              </a:rPr>
              <a:t>GitHub</a:t>
            </a:r>
            <a:r>
              <a:rPr lang="en" sz="1100">
                <a:solidFill>
                  <a:srgbClr val="E06666"/>
                </a:solidFill>
                <a:latin typeface="Trebuchet MS"/>
                <a:ea typeface="Trebuchet MS"/>
                <a:cs typeface="Trebuchet MS"/>
                <a:sym typeface="Trebuchet MS"/>
              </a:rPr>
              <a:t>, github.com/rspiro9/NYC-Restaurant-Yelp-and-Inspection-Analysis#nyc-restaurant-yelp-and-inspection-analysis. Accessed 10 May 2022.</a:t>
            </a:r>
            <a:endParaRPr sz="1100">
              <a:solidFill>
                <a:srgbClr val="E06666"/>
              </a:solidFill>
              <a:latin typeface="Trebuchet MS"/>
              <a:ea typeface="Trebuchet MS"/>
              <a:cs typeface="Trebuchet MS"/>
              <a:sym typeface="Trebuchet MS"/>
            </a:endParaRPr>
          </a:p>
          <a:p>
            <a:pPr indent="0" lvl="0" marL="457200" rtl="0" algn="l">
              <a:lnSpc>
                <a:spcPct val="150000"/>
              </a:lnSpc>
              <a:spcBef>
                <a:spcPts val="0"/>
              </a:spcBef>
              <a:spcAft>
                <a:spcPts val="0"/>
              </a:spcAft>
              <a:buNone/>
            </a:pPr>
            <a:r>
              <a:t/>
            </a:r>
            <a:endParaRPr sz="1100">
              <a:solidFill>
                <a:srgbClr val="E06666"/>
              </a:solidFill>
              <a:latin typeface="Trebuchet MS"/>
              <a:ea typeface="Trebuchet MS"/>
              <a:cs typeface="Trebuchet MS"/>
              <a:sym typeface="Trebuchet MS"/>
            </a:endParaRPr>
          </a:p>
        </p:txBody>
      </p:sp>
      <p:pic>
        <p:nvPicPr>
          <p:cNvPr id="293" name="Google Shape;293;p40"/>
          <p:cNvPicPr preferRelativeResize="0"/>
          <p:nvPr/>
        </p:nvPicPr>
        <p:blipFill>
          <a:blip r:embed="rId3">
            <a:alphaModFix amt="69000"/>
          </a:blip>
          <a:stretch>
            <a:fillRect/>
          </a:stretch>
        </p:blipFill>
        <p:spPr>
          <a:xfrm>
            <a:off x="6716300" y="-170025"/>
            <a:ext cx="2359200" cy="2178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txBox="1"/>
          <p:nvPr>
            <p:ph type="ctrTitle"/>
          </p:nvPr>
        </p:nvSpPr>
        <p:spPr>
          <a:xfrm>
            <a:off x="311708" y="744575"/>
            <a:ext cx="8520600" cy="8004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t/>
            </a:r>
            <a:endParaRPr/>
          </a:p>
        </p:txBody>
      </p:sp>
      <p:sp>
        <p:nvSpPr>
          <p:cNvPr id="299" name="Google Shape;299;p41"/>
          <p:cNvSpPr txBox="1"/>
          <p:nvPr>
            <p:ph idx="1" type="subTitle"/>
          </p:nvPr>
        </p:nvSpPr>
        <p:spPr>
          <a:xfrm>
            <a:off x="311700" y="2834125"/>
            <a:ext cx="8520600" cy="431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t/>
            </a:r>
            <a:endParaRPr/>
          </a:p>
        </p:txBody>
      </p:sp>
      <p:pic>
        <p:nvPicPr>
          <p:cNvPr id="300" name="Google Shape;300;p4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1" name="Google Shape;301;p41"/>
          <p:cNvSpPr/>
          <p:nvPr/>
        </p:nvSpPr>
        <p:spPr>
          <a:xfrm>
            <a:off x="1888425" y="2025100"/>
            <a:ext cx="5586000" cy="125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rgbClr val="EE7064"/>
                </a:solidFill>
              </a:rPr>
              <a:t>Thank you!</a:t>
            </a:r>
            <a:endParaRPr b="1" sz="3400">
              <a:solidFill>
                <a:srgbClr val="EE706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3"/>
          <p:cNvSpPr txBox="1"/>
          <p:nvPr>
            <p:ph type="ctrTitle"/>
          </p:nvPr>
        </p:nvSpPr>
        <p:spPr>
          <a:xfrm>
            <a:off x="311708" y="744575"/>
            <a:ext cx="8520600" cy="8004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t/>
            </a:r>
            <a:endParaRPr/>
          </a:p>
        </p:txBody>
      </p:sp>
      <p:sp>
        <p:nvSpPr>
          <p:cNvPr id="97" name="Google Shape;97;p13"/>
          <p:cNvSpPr txBox="1"/>
          <p:nvPr>
            <p:ph idx="1" type="subTitle"/>
          </p:nvPr>
        </p:nvSpPr>
        <p:spPr>
          <a:xfrm>
            <a:off x="311700" y="2834125"/>
            <a:ext cx="8520600" cy="431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t/>
            </a:r>
            <a:endParaRPr/>
          </a:p>
        </p:txBody>
      </p:sp>
      <p:pic>
        <p:nvPicPr>
          <p:cNvPr id="98" name="Google Shape;98;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txBox="1"/>
          <p:nvPr>
            <p:ph type="ctrTitle"/>
          </p:nvPr>
        </p:nvSpPr>
        <p:spPr>
          <a:xfrm>
            <a:off x="311708" y="744575"/>
            <a:ext cx="8520600" cy="8004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t/>
            </a:r>
            <a:endParaRPr/>
          </a:p>
        </p:txBody>
      </p:sp>
      <p:sp>
        <p:nvSpPr>
          <p:cNvPr id="104" name="Google Shape;104;p14"/>
          <p:cNvSpPr txBox="1"/>
          <p:nvPr>
            <p:ph idx="1" type="subTitle"/>
          </p:nvPr>
        </p:nvSpPr>
        <p:spPr>
          <a:xfrm>
            <a:off x="311700" y="2834125"/>
            <a:ext cx="8520600" cy="431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t/>
            </a:r>
            <a:endParaRPr/>
          </a:p>
        </p:txBody>
      </p:sp>
      <p:pic>
        <p:nvPicPr>
          <p:cNvPr id="105" name="Google Shape;105;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5"/>
          <p:cNvSpPr txBox="1"/>
          <p:nvPr>
            <p:ph type="ctrTitle"/>
          </p:nvPr>
        </p:nvSpPr>
        <p:spPr>
          <a:xfrm>
            <a:off x="311708" y="744575"/>
            <a:ext cx="8520600" cy="8004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t/>
            </a:r>
            <a:endParaRPr/>
          </a:p>
        </p:txBody>
      </p:sp>
      <p:sp>
        <p:nvSpPr>
          <p:cNvPr id="111" name="Google Shape;111;p15"/>
          <p:cNvSpPr txBox="1"/>
          <p:nvPr>
            <p:ph idx="1" type="subTitle"/>
          </p:nvPr>
        </p:nvSpPr>
        <p:spPr>
          <a:xfrm>
            <a:off x="311700" y="2834125"/>
            <a:ext cx="8520600" cy="431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t/>
            </a:r>
            <a:endParaRPr/>
          </a:p>
        </p:txBody>
      </p:sp>
      <p:pic>
        <p:nvPicPr>
          <p:cNvPr id="112" name="Google Shape;112;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ctrTitle"/>
          </p:nvPr>
        </p:nvSpPr>
        <p:spPr>
          <a:xfrm>
            <a:off x="311708" y="744575"/>
            <a:ext cx="8520600" cy="8004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t/>
            </a:r>
            <a:endParaRPr/>
          </a:p>
        </p:txBody>
      </p:sp>
      <p:sp>
        <p:nvSpPr>
          <p:cNvPr id="118" name="Google Shape;118;p16"/>
          <p:cNvSpPr txBox="1"/>
          <p:nvPr>
            <p:ph idx="1" type="subTitle"/>
          </p:nvPr>
        </p:nvSpPr>
        <p:spPr>
          <a:xfrm>
            <a:off x="311700" y="2834125"/>
            <a:ext cx="8520600" cy="431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t/>
            </a:r>
            <a:endParaRPr/>
          </a:p>
        </p:txBody>
      </p:sp>
      <p:pic>
        <p:nvPicPr>
          <p:cNvPr id="119" name="Google Shape;119;p16"/>
          <p:cNvPicPr preferRelativeResize="0"/>
          <p:nvPr/>
        </p:nvPicPr>
        <p:blipFill>
          <a:blip r:embed="rId3">
            <a:alphaModFix/>
          </a:blip>
          <a:stretch>
            <a:fillRect/>
          </a:stretch>
        </p:blipFill>
        <p:spPr>
          <a:xfrm>
            <a:off x="0" y="0"/>
            <a:ext cx="9296399" cy="5229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ctrTitle"/>
          </p:nvPr>
        </p:nvSpPr>
        <p:spPr>
          <a:xfrm>
            <a:off x="311708" y="744575"/>
            <a:ext cx="8520600" cy="800400"/>
          </a:xfrm>
          <a:prstGeom prst="rect">
            <a:avLst/>
          </a:prstGeom>
        </p:spPr>
        <p:txBody>
          <a:bodyPr anchorCtr="0" anchor="b" bIns="0" lIns="0" spcFirstLastPara="1" rIns="0" wrap="square" tIns="0">
            <a:spAutoFit/>
          </a:bodyPr>
          <a:lstStyle/>
          <a:p>
            <a:pPr indent="0" lvl="0" marL="0" rtl="0" algn="ctr">
              <a:spcBef>
                <a:spcPts val="0"/>
              </a:spcBef>
              <a:spcAft>
                <a:spcPts val="0"/>
              </a:spcAft>
              <a:buNone/>
            </a:pPr>
            <a:r>
              <a:t/>
            </a:r>
            <a:endParaRPr/>
          </a:p>
        </p:txBody>
      </p:sp>
      <p:sp>
        <p:nvSpPr>
          <p:cNvPr id="125" name="Google Shape;125;p17"/>
          <p:cNvSpPr txBox="1"/>
          <p:nvPr>
            <p:ph idx="1" type="subTitle"/>
          </p:nvPr>
        </p:nvSpPr>
        <p:spPr>
          <a:xfrm>
            <a:off x="311700" y="2834125"/>
            <a:ext cx="8520600" cy="431100"/>
          </a:xfrm>
          <a:prstGeom prst="rect">
            <a:avLst/>
          </a:prstGeom>
        </p:spPr>
        <p:txBody>
          <a:bodyPr anchorCtr="0" anchor="t" bIns="0" lIns="0" spcFirstLastPara="1" rIns="0" wrap="square" tIns="0">
            <a:spAutoFit/>
          </a:bodyPr>
          <a:lstStyle/>
          <a:p>
            <a:pPr indent="0" lvl="0" marL="0" rtl="0" algn="ctr">
              <a:spcBef>
                <a:spcPts val="0"/>
              </a:spcBef>
              <a:spcAft>
                <a:spcPts val="0"/>
              </a:spcAft>
              <a:buNone/>
            </a:pPr>
            <a:r>
              <a:t/>
            </a:r>
            <a:endParaRPr/>
          </a:p>
        </p:txBody>
      </p:sp>
      <p:pic>
        <p:nvPicPr>
          <p:cNvPr id="126" name="Google Shape;126;p1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ctrTitle"/>
          </p:nvPr>
        </p:nvSpPr>
        <p:spPr>
          <a:xfrm>
            <a:off x="311708" y="140500"/>
            <a:ext cx="8520600" cy="4926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 sz="3200">
                <a:solidFill>
                  <a:schemeClr val="dk2"/>
                </a:solidFill>
              </a:rPr>
              <a:t>Description</a:t>
            </a:r>
            <a:endParaRPr sz="3200">
              <a:solidFill>
                <a:schemeClr val="dk2"/>
              </a:solidFill>
            </a:endParaRPr>
          </a:p>
        </p:txBody>
      </p:sp>
      <p:sp>
        <p:nvSpPr>
          <p:cNvPr id="132" name="Google Shape;132;p18"/>
          <p:cNvSpPr txBox="1"/>
          <p:nvPr>
            <p:ph idx="1" type="subTitle"/>
          </p:nvPr>
        </p:nvSpPr>
        <p:spPr>
          <a:xfrm>
            <a:off x="311700" y="633100"/>
            <a:ext cx="8520600" cy="1044300"/>
          </a:xfrm>
          <a:prstGeom prst="rect">
            <a:avLst/>
          </a:prstGeom>
        </p:spPr>
        <p:txBody>
          <a:bodyPr anchorCtr="0" anchor="t" bIns="0" lIns="0" spcFirstLastPara="1" rIns="0" wrap="square" tIns="0">
            <a:spAutoFit/>
          </a:bodyPr>
          <a:lstStyle/>
          <a:p>
            <a:pPr indent="0" lvl="0" marL="0" rtl="0" algn="l">
              <a:lnSpc>
                <a:spcPct val="115000"/>
              </a:lnSpc>
              <a:spcBef>
                <a:spcPts val="600"/>
              </a:spcBef>
              <a:spcAft>
                <a:spcPts val="0"/>
              </a:spcAft>
              <a:buClr>
                <a:schemeClr val="dk1"/>
              </a:buClr>
              <a:buSzPts val="1100"/>
              <a:buFont typeface="Arial"/>
              <a:buNone/>
            </a:pPr>
            <a:r>
              <a:rPr lang="en" sz="1300">
                <a:solidFill>
                  <a:srgbClr val="E06666"/>
                </a:solidFill>
                <a:latin typeface="Trebuchet MS"/>
                <a:ea typeface="Trebuchet MS"/>
                <a:cs typeface="Trebuchet MS"/>
                <a:sym typeface="Trebuchet MS"/>
              </a:rPr>
              <a:t>The Restaurant Inspection Results Dataset is obtained from NYC Open Data, provided by the Department of Health and Mental Hygiene (DOHMH). </a:t>
            </a:r>
            <a:endParaRPr sz="1300">
              <a:solidFill>
                <a:srgbClr val="E06666"/>
              </a:solidFill>
              <a:latin typeface="Trebuchet MS"/>
              <a:ea typeface="Trebuchet MS"/>
              <a:cs typeface="Trebuchet MS"/>
              <a:sym typeface="Trebuchet MS"/>
            </a:endParaRPr>
          </a:p>
          <a:p>
            <a:pPr indent="0" lvl="0" marL="0" rtl="0" algn="l">
              <a:lnSpc>
                <a:spcPct val="115000"/>
              </a:lnSpc>
              <a:spcBef>
                <a:spcPts val="1200"/>
              </a:spcBef>
              <a:spcAft>
                <a:spcPts val="1200"/>
              </a:spcAft>
              <a:buClr>
                <a:schemeClr val="dk1"/>
              </a:buClr>
              <a:buSzPts val="1100"/>
              <a:buFont typeface="Arial"/>
              <a:buNone/>
            </a:pPr>
            <a:r>
              <a:rPr lang="en" sz="1300">
                <a:solidFill>
                  <a:srgbClr val="E06666"/>
                </a:solidFill>
                <a:latin typeface="Trebuchet MS"/>
                <a:ea typeface="Trebuchet MS"/>
                <a:cs typeface="Trebuchet MS"/>
                <a:sym typeface="Trebuchet MS"/>
              </a:rPr>
              <a:t>The supplemental dataset is downloaded from Yelp Dataset, which will be used for user ratings within the same zip code and cuisine.</a:t>
            </a:r>
            <a:endParaRPr sz="1300">
              <a:solidFill>
                <a:srgbClr val="E06666"/>
              </a:solidFill>
              <a:latin typeface="Trebuchet MS"/>
              <a:ea typeface="Trebuchet MS"/>
              <a:cs typeface="Trebuchet MS"/>
              <a:sym typeface="Trebuchet MS"/>
            </a:endParaRPr>
          </a:p>
        </p:txBody>
      </p:sp>
      <p:graphicFrame>
        <p:nvGraphicFramePr>
          <p:cNvPr id="133" name="Google Shape;133;p18"/>
          <p:cNvGraphicFramePr/>
          <p:nvPr/>
        </p:nvGraphicFramePr>
        <p:xfrm>
          <a:off x="311700" y="1756318"/>
          <a:ext cx="3000000" cy="3000000"/>
        </p:xfrm>
        <a:graphic>
          <a:graphicData uri="http://schemas.openxmlformats.org/drawingml/2006/table">
            <a:tbl>
              <a:tblPr>
                <a:noFill/>
                <a:tableStyleId>{74C0BAE9-824B-4F52-B696-953CD0375C14}</a:tableStyleId>
              </a:tblPr>
              <a:tblGrid>
                <a:gridCol w="1407025"/>
                <a:gridCol w="5397300"/>
              </a:tblGrid>
              <a:tr h="361600">
                <a:tc>
                  <a:txBody>
                    <a:bodyPr/>
                    <a:lstStyle/>
                    <a:p>
                      <a:pPr indent="0" lvl="0" marL="0" rtl="0" algn="ctr">
                        <a:spcBef>
                          <a:spcPts val="0"/>
                        </a:spcBef>
                        <a:spcAft>
                          <a:spcPts val="0"/>
                        </a:spcAft>
                        <a:buNone/>
                      </a:pPr>
                      <a:r>
                        <a:rPr b="1" lang="en" sz="1100">
                          <a:solidFill>
                            <a:srgbClr val="E06666"/>
                          </a:solidFill>
                          <a:latin typeface="Trebuchet MS"/>
                          <a:ea typeface="Trebuchet MS"/>
                          <a:cs typeface="Trebuchet MS"/>
                          <a:sym typeface="Trebuchet MS"/>
                        </a:rPr>
                        <a:t>Dataset</a:t>
                      </a:r>
                      <a:endParaRPr b="1" sz="1100">
                        <a:solidFill>
                          <a:srgbClr val="E06666"/>
                        </a:solidFill>
                        <a:latin typeface="Trebuchet MS"/>
                        <a:ea typeface="Trebuchet MS"/>
                        <a:cs typeface="Trebuchet MS"/>
                        <a:sym typeface="Trebuchet MS"/>
                      </a:endParaRPr>
                    </a:p>
                  </a:txBody>
                  <a:tcPr marT="91425" marB="91425" marR="91425" marL="91425">
                    <a:lnR cap="flat" cmpd="sng" w="9525">
                      <a:solidFill>
                        <a:srgbClr val="9E9E9E">
                          <a:alpha val="0"/>
                        </a:srgbClr>
                      </a:solidFill>
                      <a:prstDash val="solid"/>
                      <a:round/>
                      <a:headEnd len="sm" w="sm" type="none"/>
                      <a:tailEnd len="sm" w="sm" type="none"/>
                    </a:lnR>
                  </a:tcPr>
                </a:tc>
                <a:tc>
                  <a:txBody>
                    <a:bodyPr/>
                    <a:lstStyle/>
                    <a:p>
                      <a:pPr indent="0" lvl="0" marL="0" rtl="0" algn="ctr">
                        <a:lnSpc>
                          <a:spcPct val="115000"/>
                        </a:lnSpc>
                        <a:spcBef>
                          <a:spcPts val="600"/>
                        </a:spcBef>
                        <a:spcAft>
                          <a:spcPts val="1200"/>
                        </a:spcAft>
                        <a:buNone/>
                      </a:pPr>
                      <a:r>
                        <a:t/>
                      </a:r>
                      <a:endParaRPr sz="1100">
                        <a:solidFill>
                          <a:srgbClr val="E06666"/>
                        </a:solidFill>
                        <a:latin typeface="Trebuchet MS"/>
                        <a:ea typeface="Trebuchet MS"/>
                        <a:cs typeface="Trebuchet MS"/>
                        <a:sym typeface="Trebuchet MS"/>
                      </a:endParaRPr>
                    </a:p>
                  </a:txBody>
                  <a:tcPr marT="91425" marB="91425" marR="91425" marL="91425">
                    <a:lnL cap="flat" cmpd="sng" w="9525">
                      <a:solidFill>
                        <a:srgbClr val="9E9E9E">
                          <a:alpha val="0"/>
                        </a:srgbClr>
                      </a:solidFill>
                      <a:prstDash val="solid"/>
                      <a:round/>
                      <a:headEnd len="sm" w="sm" type="none"/>
                      <a:tailEnd len="sm" w="sm" type="none"/>
                    </a:lnL>
                  </a:tcPr>
                </a:tc>
              </a:tr>
              <a:tr h="361600">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DBA</a:t>
                      </a:r>
                      <a:endParaRPr sz="1100">
                        <a:solidFill>
                          <a:srgbClr val="E06666"/>
                        </a:solidFill>
                        <a:latin typeface="Trebuchet MS"/>
                        <a:ea typeface="Trebuchet MS"/>
                        <a:cs typeface="Trebuchet MS"/>
                        <a:sym typeface="Trebuchet MS"/>
                      </a:endParaRPr>
                    </a:p>
                  </a:txBody>
                  <a:tcPr marT="91425" marB="91425" marR="91425" marL="91425"/>
                </a:tc>
                <a:tc>
                  <a:txBody>
                    <a:bodyPr/>
                    <a:lstStyle/>
                    <a:p>
                      <a:pPr indent="0" lvl="0" marL="0" rtl="0" algn="l">
                        <a:lnSpc>
                          <a:spcPct val="115000"/>
                        </a:lnSpc>
                        <a:spcBef>
                          <a:spcPts val="600"/>
                        </a:spcBef>
                        <a:spcAft>
                          <a:spcPts val="1200"/>
                        </a:spcAft>
                        <a:buNone/>
                      </a:pPr>
                      <a:r>
                        <a:rPr lang="en" sz="1100">
                          <a:solidFill>
                            <a:srgbClr val="E06666"/>
                          </a:solidFill>
                          <a:latin typeface="Trebuchet MS"/>
                          <a:ea typeface="Trebuchet MS"/>
                          <a:cs typeface="Trebuchet MS"/>
                          <a:sym typeface="Trebuchet MS"/>
                        </a:rPr>
                        <a:t>Name of restaurant</a:t>
                      </a:r>
                      <a:endParaRPr sz="1100">
                        <a:solidFill>
                          <a:srgbClr val="E06666"/>
                        </a:solidFill>
                        <a:latin typeface="Trebuchet MS"/>
                        <a:ea typeface="Trebuchet MS"/>
                        <a:cs typeface="Trebuchet MS"/>
                        <a:sym typeface="Trebuchet MS"/>
                      </a:endParaRPr>
                    </a:p>
                  </a:txBody>
                  <a:tcPr marT="91425" marB="91425" marR="91425" marL="91425"/>
                </a:tc>
              </a:tr>
              <a:tr h="361600">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Boro/Borough</a:t>
                      </a:r>
                      <a:endParaRPr sz="1100">
                        <a:solidFill>
                          <a:srgbClr val="E06666"/>
                        </a:solidFill>
                        <a:latin typeface="Trebuchet MS"/>
                        <a:ea typeface="Trebuchet MS"/>
                        <a:cs typeface="Trebuchet MS"/>
                        <a:sym typeface="Trebuchet MS"/>
                      </a:endParaRPr>
                    </a:p>
                  </a:txBody>
                  <a:tcPr marT="91425" marB="91425" marR="91425" marL="91425"/>
                </a:tc>
                <a:tc>
                  <a:txBody>
                    <a:bodyPr/>
                    <a:lstStyle/>
                    <a:p>
                      <a:pPr indent="0" lvl="0" marL="0" rtl="0" algn="l">
                        <a:lnSpc>
                          <a:spcPct val="115000"/>
                        </a:lnSpc>
                        <a:spcBef>
                          <a:spcPts val="600"/>
                        </a:spcBef>
                        <a:spcAft>
                          <a:spcPts val="1200"/>
                        </a:spcAft>
                        <a:buNone/>
                      </a:pPr>
                      <a:r>
                        <a:rPr lang="en" sz="1100">
                          <a:solidFill>
                            <a:srgbClr val="E06666"/>
                          </a:solidFill>
                          <a:latin typeface="Trebuchet MS"/>
                          <a:ea typeface="Trebuchet MS"/>
                          <a:cs typeface="Trebuchet MS"/>
                          <a:sym typeface="Trebuchet MS"/>
                        </a:rPr>
                        <a:t>Borough in which the restaurant is located</a:t>
                      </a:r>
                      <a:endParaRPr sz="1100">
                        <a:solidFill>
                          <a:srgbClr val="E06666"/>
                        </a:solidFill>
                        <a:latin typeface="Trebuchet MS"/>
                        <a:ea typeface="Trebuchet MS"/>
                        <a:cs typeface="Trebuchet MS"/>
                        <a:sym typeface="Trebuchet MS"/>
                      </a:endParaRPr>
                    </a:p>
                  </a:txBody>
                  <a:tcPr marT="91425" marB="91425" marR="91425" marL="91425"/>
                </a:tc>
              </a:tr>
              <a:tr h="361600">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Zip Code</a:t>
                      </a:r>
                      <a:endParaRPr sz="1100">
                        <a:solidFill>
                          <a:srgbClr val="E06666"/>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Zip code</a:t>
                      </a:r>
                      <a:endParaRPr sz="1100">
                        <a:solidFill>
                          <a:srgbClr val="E06666"/>
                        </a:solidFill>
                        <a:latin typeface="Trebuchet MS"/>
                        <a:ea typeface="Trebuchet MS"/>
                        <a:cs typeface="Trebuchet MS"/>
                        <a:sym typeface="Trebuchet MS"/>
                      </a:endParaRPr>
                    </a:p>
                  </a:txBody>
                  <a:tcPr marT="91425" marB="91425" marR="91425" marL="91425"/>
                </a:tc>
              </a:tr>
              <a:tr h="361600">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Cuisine Description</a:t>
                      </a:r>
                      <a:endParaRPr sz="1100">
                        <a:solidFill>
                          <a:srgbClr val="E06666"/>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Cuisine type</a:t>
                      </a:r>
                      <a:endParaRPr sz="1100">
                        <a:solidFill>
                          <a:srgbClr val="E06666"/>
                        </a:solidFill>
                        <a:latin typeface="Trebuchet MS"/>
                        <a:ea typeface="Trebuchet MS"/>
                        <a:cs typeface="Trebuchet MS"/>
                        <a:sym typeface="Trebuchet MS"/>
                      </a:endParaRPr>
                    </a:p>
                  </a:txBody>
                  <a:tcPr marT="91425" marB="91425" marR="91425" marL="91425"/>
                </a:tc>
              </a:tr>
              <a:tr h="361600">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Score</a:t>
                      </a:r>
                      <a:endParaRPr sz="1100">
                        <a:solidFill>
                          <a:srgbClr val="E06666"/>
                        </a:solidFill>
                        <a:latin typeface="Trebuchet MS"/>
                        <a:ea typeface="Trebuchet MS"/>
                        <a:cs typeface="Trebuchet MS"/>
                        <a:sym typeface="Trebuchet MS"/>
                      </a:endParaRPr>
                    </a:p>
                  </a:txBody>
                  <a:tcPr marT="91425" marB="91425" marR="91425" marL="91425"/>
                </a:tc>
                <a:tc>
                  <a:txBody>
                    <a:bodyPr/>
                    <a:lstStyle/>
                    <a:p>
                      <a:pPr indent="0" lvl="0" marL="0" rtl="0" algn="l">
                        <a:lnSpc>
                          <a:spcPct val="115000"/>
                        </a:lnSpc>
                        <a:spcBef>
                          <a:spcPts val="600"/>
                        </a:spcBef>
                        <a:spcAft>
                          <a:spcPts val="1200"/>
                        </a:spcAft>
                        <a:buNone/>
                      </a:pPr>
                      <a:r>
                        <a:rPr lang="en" sz="1100">
                          <a:solidFill>
                            <a:srgbClr val="E06666"/>
                          </a:solidFill>
                          <a:latin typeface="Trebuchet MS"/>
                          <a:ea typeface="Trebuchet MS"/>
                          <a:cs typeface="Trebuchet MS"/>
                          <a:sym typeface="Trebuchet MS"/>
                        </a:rPr>
                        <a:t>Score of a particular inspection; Scores are updated based on adjudication results</a:t>
                      </a:r>
                      <a:endParaRPr sz="1100">
                        <a:solidFill>
                          <a:srgbClr val="E06666"/>
                        </a:solidFill>
                        <a:latin typeface="Trebuchet MS"/>
                        <a:ea typeface="Trebuchet MS"/>
                        <a:cs typeface="Trebuchet MS"/>
                        <a:sym typeface="Trebuchet MS"/>
                      </a:endParaRPr>
                    </a:p>
                  </a:txBody>
                  <a:tcPr marT="91425" marB="91425" marR="91425" marL="91425"/>
                </a:tc>
              </a:tr>
              <a:tr h="361600">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Grade</a:t>
                      </a:r>
                      <a:endParaRPr sz="1100">
                        <a:solidFill>
                          <a:srgbClr val="E06666"/>
                        </a:solidFill>
                        <a:latin typeface="Trebuchet MS"/>
                        <a:ea typeface="Trebuchet MS"/>
                        <a:cs typeface="Trebuchet MS"/>
                        <a:sym typeface="Trebuchet MS"/>
                      </a:endParaRPr>
                    </a:p>
                  </a:txBody>
                  <a:tcPr marT="91425" marB="91425" marR="91425" marL="91425"/>
                </a:tc>
                <a:tc>
                  <a:txBody>
                    <a:bodyPr/>
                    <a:lstStyle/>
                    <a:p>
                      <a:pPr indent="0" lvl="0" marL="0" rtl="0" algn="l">
                        <a:lnSpc>
                          <a:spcPct val="115000"/>
                        </a:lnSpc>
                        <a:spcBef>
                          <a:spcPts val="600"/>
                        </a:spcBef>
                        <a:spcAft>
                          <a:spcPts val="1200"/>
                        </a:spcAft>
                        <a:buNone/>
                      </a:pPr>
                      <a:r>
                        <a:rPr lang="en" sz="1100">
                          <a:solidFill>
                            <a:srgbClr val="E06666"/>
                          </a:solidFill>
                          <a:latin typeface="Trebuchet MS"/>
                          <a:ea typeface="Trebuchet MS"/>
                          <a:cs typeface="Trebuchet MS"/>
                          <a:sym typeface="Trebuchet MS"/>
                        </a:rPr>
                        <a:t>Grade associated with the inspection</a:t>
                      </a:r>
                      <a:endParaRPr sz="1100">
                        <a:solidFill>
                          <a:srgbClr val="E06666"/>
                        </a:solidFill>
                        <a:latin typeface="Trebuchet MS"/>
                        <a:ea typeface="Trebuchet MS"/>
                        <a:cs typeface="Trebuchet MS"/>
                        <a:sym typeface="Trebuchet MS"/>
                      </a:endParaRPr>
                    </a:p>
                  </a:txBody>
                  <a:tcPr marT="91425" marB="91425" marR="91425" marL="91425"/>
                </a:tc>
              </a:tr>
              <a:tr h="361600">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Critical Violation</a:t>
                      </a:r>
                      <a:endParaRPr sz="1100">
                        <a:solidFill>
                          <a:srgbClr val="E06666"/>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Violation</a:t>
                      </a:r>
                      <a:endParaRPr sz="1100">
                        <a:solidFill>
                          <a:srgbClr val="E06666"/>
                        </a:solidFill>
                        <a:latin typeface="Trebuchet MS"/>
                        <a:ea typeface="Trebuchet MS"/>
                        <a:cs typeface="Trebuchet MS"/>
                        <a:sym typeface="Trebuchet MS"/>
                      </a:endParaRPr>
                    </a:p>
                  </a:txBody>
                  <a:tcPr marT="91425" marB="91425" marR="91425" marL="91425"/>
                </a:tc>
              </a:tr>
              <a:tr h="361600">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Rating</a:t>
                      </a:r>
                      <a:endParaRPr sz="1100">
                        <a:solidFill>
                          <a:srgbClr val="E06666"/>
                        </a:solidFill>
                        <a:latin typeface="Trebuchet MS"/>
                        <a:ea typeface="Trebuchet MS"/>
                        <a:cs typeface="Trebuchet MS"/>
                        <a:sym typeface="Trebuchet MS"/>
                      </a:endParaRPr>
                    </a:p>
                  </a:txBody>
                  <a:tcPr marT="91425" marB="91425" marR="91425" marL="91425"/>
                </a:tc>
                <a:tc>
                  <a:txBody>
                    <a:bodyPr/>
                    <a:lstStyle/>
                    <a:p>
                      <a:pPr indent="0" lvl="0" marL="0" rtl="0" algn="l">
                        <a:spcBef>
                          <a:spcPts val="0"/>
                        </a:spcBef>
                        <a:spcAft>
                          <a:spcPts val="0"/>
                        </a:spcAft>
                        <a:buNone/>
                      </a:pPr>
                      <a:r>
                        <a:rPr lang="en" sz="1100">
                          <a:solidFill>
                            <a:srgbClr val="E06666"/>
                          </a:solidFill>
                          <a:latin typeface="Trebuchet MS"/>
                          <a:ea typeface="Trebuchet MS"/>
                          <a:cs typeface="Trebuchet MS"/>
                          <a:sym typeface="Trebuchet MS"/>
                        </a:rPr>
                        <a:t>Ratings</a:t>
                      </a:r>
                      <a:endParaRPr sz="1100">
                        <a:solidFill>
                          <a:srgbClr val="E06666"/>
                        </a:solidFill>
                        <a:latin typeface="Trebuchet MS"/>
                        <a:ea typeface="Trebuchet MS"/>
                        <a:cs typeface="Trebuchet MS"/>
                        <a:sym typeface="Trebuchet MS"/>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